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sldIdLst>
    <p:sldId id="261" r:id="rId2"/>
    <p:sldId id="260" r:id="rId3"/>
    <p:sldId id="268" r:id="rId4"/>
    <p:sldId id="262" r:id="rId5"/>
    <p:sldId id="264" r:id="rId6"/>
    <p:sldId id="257" r:id="rId7"/>
    <p:sldId id="267" r:id="rId8"/>
    <p:sldId id="265" r:id="rId9"/>
    <p:sldId id="263" r:id="rId10"/>
    <p:sldId id="259" r:id="rId11"/>
    <p:sldId id="270" r:id="rId12"/>
    <p:sldId id="271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630" autoAdjust="0"/>
    <p:restoredTop sz="94690" autoAdjust="0"/>
  </p:normalViewPr>
  <p:slideViewPr>
    <p:cSldViewPr>
      <p:cViewPr>
        <p:scale>
          <a:sx n="66" d="100"/>
          <a:sy n="66" d="100"/>
        </p:scale>
        <p:origin x="-127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A6BBF-E1A4-4546-A659-9D9EF49601D0}" type="datetimeFigureOut">
              <a:rPr lang="en-US" smtClean="0"/>
              <a:pPr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36464-8A5A-43F1-8F73-8E36658DB1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A6BBF-E1A4-4546-A659-9D9EF49601D0}" type="datetimeFigureOut">
              <a:rPr lang="en-US" smtClean="0"/>
              <a:pPr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36464-8A5A-43F1-8F73-8E36658DB1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A6BBF-E1A4-4546-A659-9D9EF49601D0}" type="datetimeFigureOut">
              <a:rPr lang="en-US" smtClean="0"/>
              <a:pPr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36464-8A5A-43F1-8F73-8E36658DB1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A6BBF-E1A4-4546-A659-9D9EF49601D0}" type="datetimeFigureOut">
              <a:rPr lang="en-US" smtClean="0"/>
              <a:pPr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36464-8A5A-43F1-8F73-8E36658DB1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A6BBF-E1A4-4546-A659-9D9EF49601D0}" type="datetimeFigureOut">
              <a:rPr lang="en-US" smtClean="0"/>
              <a:pPr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36464-8A5A-43F1-8F73-8E36658DB1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A6BBF-E1A4-4546-A659-9D9EF49601D0}" type="datetimeFigureOut">
              <a:rPr lang="en-US" smtClean="0"/>
              <a:pPr/>
              <a:t>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36464-8A5A-43F1-8F73-8E36658DB1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A6BBF-E1A4-4546-A659-9D9EF49601D0}" type="datetimeFigureOut">
              <a:rPr lang="en-US" smtClean="0"/>
              <a:pPr/>
              <a:t>2/10/2024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36464-8A5A-43F1-8F73-8E36658DB1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A6BBF-E1A4-4546-A659-9D9EF49601D0}" type="datetimeFigureOut">
              <a:rPr lang="en-US" smtClean="0"/>
              <a:pPr/>
              <a:t>2/10/2024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36464-8A5A-43F1-8F73-8E36658DB1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A6BBF-E1A4-4546-A659-9D9EF49601D0}" type="datetimeFigureOut">
              <a:rPr lang="en-US" smtClean="0"/>
              <a:pPr/>
              <a:t>2/10/2024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36464-8A5A-43F1-8F73-8E36658DB1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A6BBF-E1A4-4546-A659-9D9EF49601D0}" type="datetimeFigureOut">
              <a:rPr lang="en-US" smtClean="0"/>
              <a:pPr/>
              <a:t>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36464-8A5A-43F1-8F73-8E36658DB1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A6BBF-E1A4-4546-A659-9D9EF49601D0}" type="datetimeFigureOut">
              <a:rPr lang="en-US" smtClean="0"/>
              <a:pPr/>
              <a:t>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36464-8A5A-43F1-8F73-8E36658DB1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4A6BBF-E1A4-4546-A659-9D9EF49601D0}" type="datetimeFigureOut">
              <a:rPr lang="en-US" smtClean="0"/>
              <a:pPr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36464-8A5A-43F1-8F73-8E36658DB16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csb.org/structure/1DAB" TargetMode="External"/><Relationship Id="rId2" Type="http://schemas.openxmlformats.org/officeDocument/2006/relationships/hyperlink" Target="https://www.rcsb.org/structure/3NT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csb.org/structure/7YJW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csb.org/structure/1JRG" TargetMode="External"/><Relationship Id="rId2" Type="http://schemas.openxmlformats.org/officeDocument/2006/relationships/hyperlink" Target="https://www.rcsb.org/structure/2pe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csb.org/structure/3p4g" TargetMode="External"/><Relationship Id="rId5" Type="http://schemas.openxmlformats.org/officeDocument/2006/relationships/hyperlink" Target="https://www.rcsb.org/structure/4PEU" TargetMode="External"/><Relationship Id="rId4" Type="http://schemas.openxmlformats.org/officeDocument/2006/relationships/hyperlink" Target="https://www.rcsb.org/structure/3UYU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csb.org/structure/1JRG" TargetMode="External"/><Relationship Id="rId2" Type="http://schemas.openxmlformats.org/officeDocument/2006/relationships/hyperlink" Target="https://www.rcsb.org/structure/2pe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csb.org/structure/3p4g" TargetMode="External"/><Relationship Id="rId5" Type="http://schemas.openxmlformats.org/officeDocument/2006/relationships/hyperlink" Target="https://www.rcsb.org/structure/4PEU" TargetMode="External"/><Relationship Id="rId4" Type="http://schemas.openxmlformats.org/officeDocument/2006/relationships/hyperlink" Target="https://www.rcsb.org/structure/3UY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10D0859-EE7B-5988-3F14-941957A04A41}"/>
              </a:ext>
            </a:extLst>
          </p:cNvPr>
          <p:cNvSpPr/>
          <p:nvPr/>
        </p:nvSpPr>
        <p:spPr>
          <a:xfrm>
            <a:off x="190500" y="190500"/>
            <a:ext cx="8763000" cy="6477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0B00D35D-DED4-485F-66A2-6BE42C02672B}"/>
              </a:ext>
            </a:extLst>
          </p:cNvPr>
          <p:cNvSpPr txBox="1">
            <a:spLocks/>
          </p:cNvSpPr>
          <p:nvPr/>
        </p:nvSpPr>
        <p:spPr>
          <a:xfrm>
            <a:off x="1219200" y="2667000"/>
            <a:ext cx="6705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Baskerville Old Face" pitchFamily="18" charset="0"/>
              </a:rPr>
              <a:t>BETA  HELIX MEMBRANE PROTEINS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293992162"/>
              </p:ext>
            </p:extLst>
          </p:nvPr>
        </p:nvGraphicFramePr>
        <p:xfrm>
          <a:off x="609600" y="1447800"/>
          <a:ext cx="7772400" cy="4658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4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66551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RMSD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pI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MW (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kDa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Overall variations (%)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655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UspA1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  <a:hlinkClick r:id="rId2"/>
                        </a:rPr>
                        <a:t>3NTN</a:t>
                      </a:r>
                      <a:endParaRPr lang="en-IN" sz="1800" b="1" i="0" u="none" strike="noStrike" baseline="30000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___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9.60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15.95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___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6551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UspA1</a:t>
                      </a:r>
                      <a:r>
                        <a:rPr lang="en-IN" sz="1800" b="1" baseline="30000" dirty="0" smtClean="0">
                          <a:latin typeface="+mn-lt"/>
                          <a:ea typeface="Calibri" panose="020F0502020204030204" pitchFamily="34" charset="0"/>
                          <a:cs typeface="Arial" pitchFamily="34" charset="0"/>
                        </a:rPr>
                        <a:t>QTY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0.546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Å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9.66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15.89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12.96%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(21/162)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65518"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latin typeface="+mn-lt"/>
                          <a:cs typeface="Arial" pitchFamily="34" charset="0"/>
                        </a:rPr>
                        <a:t>Pertactin</a:t>
                      </a:r>
                    </a:p>
                    <a:p>
                      <a:pPr algn="ctr"/>
                      <a:r>
                        <a:rPr lang="en-US" sz="1800" b="1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  <a:hlinkClick r:id="rId3"/>
                        </a:rPr>
                        <a:t>1DAB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___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6.02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54.57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___</a:t>
                      </a: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6551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err="1" smtClean="0">
                          <a:latin typeface="+mn-lt"/>
                          <a:cs typeface="Arial" pitchFamily="34" charset="0"/>
                        </a:rPr>
                        <a:t>Pertactin</a:t>
                      </a:r>
                      <a:r>
                        <a:rPr lang="en-IN" sz="1800" b="1" baseline="30000" dirty="0" err="1" smtClean="0">
                          <a:effectLst/>
                          <a:latin typeface="+mn-lt"/>
                          <a:ea typeface="Calibri" panose="020F0502020204030204" pitchFamily="34" charset="0"/>
                          <a:cs typeface="Arial" pitchFamily="34" charset="0"/>
                        </a:rPr>
                        <a:t>QTY</a:t>
                      </a:r>
                      <a:endParaRPr lang="en-US" sz="1800" b="1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0.708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Å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55.07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19.85% 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107/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539)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65518"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LRRP</a:t>
                      </a:r>
                    </a:p>
                    <a:p>
                      <a:pPr algn="ctr"/>
                      <a:r>
                        <a:rPr lang="en-US" sz="1800" b="1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  <a:hlinkClick r:id="rId4"/>
                        </a:rPr>
                        <a:t>7YJW</a:t>
                      </a:r>
                      <a:endParaRPr lang="en-IN" sz="1800" b="1" dirty="0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___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6.99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30.36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___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6551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LRRP</a:t>
                      </a:r>
                      <a:r>
                        <a:rPr lang="en-IN" sz="1800" b="1" baseline="30000" dirty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QTY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0.366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Å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30.44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10.26%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(27/263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685800" y="533400"/>
            <a:ext cx="7772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Arial" pitchFamily="34" charset="0"/>
              </a:rPr>
              <a:t>T</a:t>
            </a:r>
            <a:r>
              <a:rPr kumimoji="0" lang="en-US" sz="2000" b="1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Arial" pitchFamily="34" charset="0"/>
              </a:rPr>
              <a:t>ABLE </a:t>
            </a:r>
            <a:r>
              <a:rPr kumimoji="0" lang="en-US" sz="2000" b="1" i="0" u="none" strike="noStrike" cap="none" normalizeH="0" baseline="0" dirty="0" smtClean="0" bmk="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Arial" pitchFamily="34" charset="0"/>
              </a:rPr>
              <a:t>1.1</a:t>
            </a:r>
            <a:r>
              <a:rPr kumimoji="0" lang="en-US" sz="2000" b="1" i="0" u="none" strike="noStrike" cap="none" normalizeH="0" dirty="0" smtClean="0" bmk="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Arial" pitchFamily="34" charset="0"/>
              </a:rPr>
              <a:t> :</a:t>
            </a:r>
            <a:r>
              <a:rPr kumimoji="0" lang="en-US" sz="2000" b="1" i="0" u="none" strike="noStrike" cap="none" normalizeH="0" baseline="0" dirty="0" smtClean="0" bmk="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cap="none" normalizeH="0" baseline="0" dirty="0" bmk="_Hlk149597077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Arial" pitchFamily="34" charset="0"/>
              </a:rPr>
              <a:t>CHARACTERISTICS OF BETA-HELIX MEMBRANE PROTEINS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381000"/>
          <a:ext cx="8229602" cy="63245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910"/>
                <a:gridCol w="1529395"/>
                <a:gridCol w="1310910"/>
                <a:gridCol w="1747880"/>
                <a:gridCol w="2330507"/>
              </a:tblGrid>
              <a:tr h="65832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RMSD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solidFill>
                            <a:schemeClr val="tx1"/>
                          </a:solidFill>
                        </a:rPr>
                        <a:t>pI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MW (</a:t>
                      </a:r>
                      <a:r>
                        <a:rPr lang="en-US" sz="1600" dirty="0" err="1" smtClean="0">
                          <a:solidFill>
                            <a:schemeClr val="tx1"/>
                          </a:solidFill>
                        </a:rPr>
                        <a:t>kDa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Overall variations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(%)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8042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PEL C</a:t>
                      </a:r>
                    </a:p>
                    <a:p>
                      <a:pPr algn="ctr"/>
                      <a:r>
                        <a:rPr lang="en-IN" sz="1600" b="1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2"/>
                        </a:rPr>
                        <a:t>2PEC</a:t>
                      </a:r>
                      <a:endParaRPr lang="en-US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___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6.08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31.52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___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4987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Pel C</a:t>
                      </a:r>
                      <a:r>
                        <a:rPr lang="en-IN" sz="16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QTY</a:t>
                      </a:r>
                      <a:endParaRPr lang="en-US" sz="1600" b="1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0.330</a:t>
                      </a:r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Å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6.08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31.54</a:t>
                      </a:r>
                      <a:endParaRPr lang="en-US" sz="16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15.46%</a:t>
                      </a:r>
                      <a:r>
                        <a:rPr lang="en-US" sz="16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(45/291)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8042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PEL A</a:t>
                      </a:r>
                    </a:p>
                    <a:p>
                      <a:pPr algn="ctr"/>
                      <a:r>
                        <a:rPr lang="en-IN" sz="1600" b="1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1JRG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___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5.28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31.75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___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4987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Pel A</a:t>
                      </a:r>
                      <a:r>
                        <a:rPr lang="en-IN" sz="16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QTY</a:t>
                      </a:r>
                      <a:endParaRPr lang="en-US" sz="1600" b="1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0.469</a:t>
                      </a:r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Å</a:t>
                      </a:r>
                      <a:endParaRPr lang="en-US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31.71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18.15% </a:t>
                      </a:r>
                    </a:p>
                    <a:p>
                      <a:pPr algn="ctr"/>
                      <a:r>
                        <a:rPr lang="en-US" sz="14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(53/ 292)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8042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IBP</a:t>
                      </a:r>
                    </a:p>
                    <a:p>
                      <a:pPr algn="ctr"/>
                      <a:r>
                        <a:rPr lang="en-IN" sz="1600" b="1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/>
                        </a:rPr>
                        <a:t>3UYU</a:t>
                      </a:r>
                      <a:endParaRPr lang="en-US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___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4.20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21.48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___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4987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IBP</a:t>
                      </a:r>
                      <a:r>
                        <a:rPr lang="en-IN" sz="16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QTY</a:t>
                      </a:r>
                      <a:endParaRPr lang="en-US" sz="1600" b="1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0.367</a:t>
                      </a:r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Å</a:t>
                      </a:r>
                      <a:endParaRPr lang="en-US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4.20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21.7</a:t>
                      </a:r>
                      <a:endParaRPr lang="en-US" sz="16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19.52%</a:t>
                      </a:r>
                      <a:r>
                        <a:rPr lang="en-US" sz="16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(41/210)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8042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Cthe 2159</a:t>
                      </a:r>
                    </a:p>
                    <a:p>
                      <a:pPr algn="ctr"/>
                      <a:r>
                        <a:rPr lang="en-IN" sz="1600" b="1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4PEU</a:t>
                      </a:r>
                      <a:endParaRPr lang="en-US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___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4.68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26.54</a:t>
                      </a:r>
                      <a:endParaRPr lang="en-US" sz="16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___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6466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Cthe 2159</a:t>
                      </a:r>
                      <a:r>
                        <a:rPr lang="en-IN" sz="16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QTY</a:t>
                      </a:r>
                      <a:endParaRPr lang="en-US" sz="1600" b="1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0.401</a:t>
                      </a:r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Å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4.68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26.49</a:t>
                      </a:r>
                      <a:endParaRPr lang="en-US" sz="16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22.4%</a:t>
                      </a:r>
                      <a:r>
                        <a:rPr lang="en-US" sz="16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(56/250)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80423"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AFP</a:t>
                      </a:r>
                    </a:p>
                    <a:p>
                      <a:pPr algn="ctr"/>
                      <a:r>
                        <a:rPr lang="en-US" sz="1600" b="1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  <a:hlinkClick r:id="rId6"/>
                        </a:rPr>
                        <a:t>3P4G</a:t>
                      </a:r>
                      <a:endParaRPr lang="en-IN" sz="1600" b="1" dirty="0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___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30.86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___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49874"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AFP</a:t>
                      </a:r>
                      <a:r>
                        <a:rPr lang="en-IN" sz="1600" b="1" baseline="30000" dirty="0">
                          <a:latin typeface="+mn-lt"/>
                          <a:ea typeface="Calibri" panose="020F0502020204030204" pitchFamily="34" charset="0"/>
                          <a:cs typeface="Arial" pitchFamily="34" charset="0"/>
                        </a:rPr>
                        <a:t>QTY</a:t>
                      </a:r>
                      <a:endParaRPr lang="en-US" sz="16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0.488</a:t>
                      </a:r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Å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3.95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30.86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17.27%</a:t>
                      </a:r>
                    </a:p>
                    <a:p>
                      <a:pPr algn="ctr"/>
                      <a:r>
                        <a:rPr lang="en-US" sz="14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(52/301</a:t>
                      </a: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04800" y="0"/>
            <a:ext cx="8458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Arial" pitchFamily="34" charset="0"/>
              </a:rPr>
              <a:t>T</a:t>
            </a:r>
            <a:r>
              <a:rPr kumimoji="0" lang="en-US" sz="2000" b="1" i="0" u="none" strike="noStrike" cap="none" normalizeH="0" baseline="0" dirty="0" smtClean="0" bmk="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Arial" pitchFamily="34" charset="0"/>
              </a:rPr>
              <a:t>ABLE 1.2 </a:t>
            </a:r>
            <a:r>
              <a:rPr lang="en-US" sz="2000" b="1" dirty="0" smtClean="0" bmk="">
                <a:ea typeface="Calibri" pitchFamily="34" charset="0"/>
                <a:cs typeface="Arial" pitchFamily="34" charset="0"/>
              </a:rPr>
              <a:t>: </a:t>
            </a:r>
            <a:r>
              <a:rPr kumimoji="0" lang="en-US" sz="2000" b="1" i="0" u="none" strike="noStrike" cap="none" normalizeH="0" baseline="0" dirty="0" smtClean="0" bmk="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cap="none" normalizeH="0" baseline="0" dirty="0" smtClean="0" bmk="_Hlk149597077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Arial" pitchFamily="34" charset="0"/>
              </a:rPr>
              <a:t>CHARACTERISTICS OF BETA-HELIX</a:t>
            </a:r>
            <a:r>
              <a:rPr kumimoji="0" lang="en-US" sz="2000" b="1" i="0" u="none" strike="noStrike" cap="none" normalizeH="0" dirty="0" smtClean="0" bmk="_Hlk149597077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Arial" pitchFamily="34" charset="0"/>
              </a:rPr>
              <a:t> SUPPLEMENTARY </a:t>
            </a:r>
            <a:r>
              <a:rPr kumimoji="0" lang="en-US" sz="2000" b="1" i="0" u="none" strike="noStrike" cap="none" normalizeH="0" baseline="0" dirty="0" smtClean="0" bmk="_Hlk149597077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Arial" pitchFamily="34" charset="0"/>
              </a:rPr>
              <a:t>PROTEINS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363857" y="1095815"/>
          <a:ext cx="2416285" cy="4666370"/>
        </p:xfrm>
        <a:graphic>
          <a:graphicData uri="http://schemas.openxmlformats.org/drawingml/2006/table">
            <a:tbl>
              <a:tblPr/>
              <a:tblGrid>
                <a:gridCol w="611690"/>
                <a:gridCol w="420129"/>
                <a:gridCol w="449879"/>
                <a:gridCol w="449879"/>
                <a:gridCol w="484708"/>
              </a:tblGrid>
              <a:tr h="4127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700" b="1">
                          <a:latin typeface="Times New Roman"/>
                          <a:ea typeface="Times New Roman"/>
                          <a:cs typeface="Kartika"/>
                        </a:rPr>
                        <a:t>NAME</a:t>
                      </a:r>
                      <a:endParaRPr lang="en-US" sz="600">
                        <a:latin typeface="Calibri"/>
                        <a:ea typeface="Times New Roman"/>
                        <a:cs typeface="Kartika"/>
                      </a:endParaRPr>
                    </a:p>
                  </a:txBody>
                  <a:tcPr marL="52244" marR="52244" marT="26122" marB="2612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700" b="1">
                          <a:latin typeface="Times New Roman"/>
                          <a:ea typeface="Times New Roman"/>
                          <a:cs typeface="Kartika"/>
                        </a:rPr>
                        <a:t>RMSD</a:t>
                      </a:r>
                      <a:endParaRPr lang="en-US" sz="600">
                        <a:latin typeface="Calibri"/>
                        <a:ea typeface="Times New Roman"/>
                        <a:cs typeface="Kartika"/>
                      </a:endParaRPr>
                    </a:p>
                  </a:txBody>
                  <a:tcPr marL="52244" marR="52244" marT="26122" marB="2612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700" b="1">
                          <a:latin typeface="Times New Roman"/>
                          <a:ea typeface="Times New Roman"/>
                          <a:cs typeface="Kartika"/>
                        </a:rPr>
                        <a:t>pI</a:t>
                      </a:r>
                      <a:endParaRPr lang="en-US" sz="600">
                        <a:latin typeface="Calibri"/>
                        <a:ea typeface="Times New Roman"/>
                        <a:cs typeface="Kartika"/>
                      </a:endParaRPr>
                    </a:p>
                  </a:txBody>
                  <a:tcPr marL="52244" marR="52244" marT="26122" marB="2612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700" b="1">
                          <a:latin typeface="Times New Roman"/>
                          <a:ea typeface="Times New Roman"/>
                          <a:cs typeface="Kartika"/>
                        </a:rPr>
                        <a:t>MW (kDa)</a:t>
                      </a:r>
                      <a:endParaRPr lang="en-US" sz="600">
                        <a:latin typeface="Calibri"/>
                        <a:ea typeface="Times New Roman"/>
                        <a:cs typeface="Kartika"/>
                      </a:endParaRPr>
                    </a:p>
                  </a:txBody>
                  <a:tcPr marL="52244" marR="52244" marT="26122" marB="2612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700" b="1">
                          <a:latin typeface="Times New Roman"/>
                          <a:ea typeface="Times New Roman"/>
                          <a:cs typeface="Kartika"/>
                        </a:rPr>
                        <a:t>Overall variations (%)</a:t>
                      </a:r>
                      <a:endParaRPr lang="en-US" sz="600">
                        <a:latin typeface="Calibri"/>
                        <a:ea typeface="Times New Roman"/>
                        <a:cs typeface="Kartika"/>
                      </a:endParaRPr>
                    </a:p>
                  </a:txBody>
                  <a:tcPr marL="52244" marR="52244" marT="26122" marB="2612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51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700" b="1">
                          <a:latin typeface="Times New Roman"/>
                          <a:ea typeface="Times New Roman"/>
                          <a:cs typeface="Kartika"/>
                        </a:rPr>
                        <a:t>PEL C</a:t>
                      </a:r>
                      <a:endParaRPr lang="en-US" sz="600">
                        <a:latin typeface="Calibri"/>
                        <a:ea typeface="Times New Roman"/>
                        <a:cs typeface="Kartika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700" b="1" u="sng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Kartika"/>
                          <a:hlinkClick r:id="rId2"/>
                        </a:rPr>
                        <a:t>2PEC</a:t>
                      </a:r>
                      <a:endParaRPr lang="en-US" sz="600">
                        <a:latin typeface="Calibri"/>
                        <a:ea typeface="Times New Roman"/>
                        <a:cs typeface="Kartika"/>
                      </a:endParaRPr>
                    </a:p>
                  </a:txBody>
                  <a:tcPr marL="52244" marR="52244" marT="26122" marB="2612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latin typeface="Times New Roman"/>
                          <a:ea typeface="Times New Roman"/>
                          <a:cs typeface="Kartika"/>
                        </a:rPr>
                        <a:t>___</a:t>
                      </a:r>
                      <a:endParaRPr lang="en-US" sz="600">
                        <a:latin typeface="Calibri"/>
                        <a:ea typeface="Times New Roman"/>
                        <a:cs typeface="Kartika"/>
                      </a:endParaRPr>
                    </a:p>
                  </a:txBody>
                  <a:tcPr marL="52244" marR="52244" marT="26122" marB="2612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latin typeface="Times New Roman"/>
                          <a:ea typeface="Times New Roman"/>
                          <a:cs typeface="Kartika"/>
                        </a:rPr>
                        <a:t>6.08</a:t>
                      </a:r>
                      <a:endParaRPr lang="en-US" sz="600">
                        <a:latin typeface="Calibri"/>
                        <a:ea typeface="Times New Roman"/>
                        <a:cs typeface="Kartika"/>
                      </a:endParaRPr>
                    </a:p>
                  </a:txBody>
                  <a:tcPr marL="52244" marR="52244" marT="26122" marB="2612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latin typeface="Times New Roman"/>
                          <a:ea typeface="Times New Roman"/>
                          <a:cs typeface="Kartika"/>
                        </a:rPr>
                        <a:t>31.52</a:t>
                      </a:r>
                      <a:endParaRPr lang="en-US" sz="600">
                        <a:latin typeface="Calibri"/>
                        <a:ea typeface="Times New Roman"/>
                        <a:cs typeface="Kartika"/>
                      </a:endParaRPr>
                    </a:p>
                  </a:txBody>
                  <a:tcPr marL="52244" marR="52244" marT="26122" marB="2612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latin typeface="Times New Roman"/>
                          <a:ea typeface="Times New Roman"/>
                          <a:cs typeface="Kartika"/>
                        </a:rPr>
                        <a:t>___</a:t>
                      </a:r>
                      <a:endParaRPr lang="en-US" sz="600">
                        <a:latin typeface="Calibri"/>
                        <a:ea typeface="Times New Roman"/>
                        <a:cs typeface="Kartika"/>
                      </a:endParaRPr>
                    </a:p>
                  </a:txBody>
                  <a:tcPr marL="52244" marR="52244" marT="26122" marB="2612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51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700" b="1">
                          <a:latin typeface="Times New Roman"/>
                          <a:ea typeface="Times New Roman"/>
                          <a:cs typeface="Kartika"/>
                        </a:rPr>
                        <a:t>Pel C</a:t>
                      </a:r>
                      <a:r>
                        <a:rPr lang="en-IN" sz="700" b="1" baseline="30000">
                          <a:latin typeface="Times New Roman"/>
                          <a:ea typeface="Times New Roman"/>
                          <a:cs typeface="Kartika"/>
                        </a:rPr>
                        <a:t>QTY</a:t>
                      </a:r>
                      <a:endParaRPr lang="en-US" sz="600">
                        <a:latin typeface="Calibri"/>
                        <a:ea typeface="Times New Roman"/>
                        <a:cs typeface="Kartika"/>
                      </a:endParaRPr>
                    </a:p>
                  </a:txBody>
                  <a:tcPr marL="52244" marR="52244" marT="26122" marB="2612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latin typeface="Times New Roman"/>
                          <a:ea typeface="Times New Roman"/>
                          <a:cs typeface="Kartika"/>
                        </a:rPr>
                        <a:t>0.330</a:t>
                      </a:r>
                      <a:r>
                        <a:rPr lang="en-US" sz="700" b="1">
                          <a:latin typeface="Times New Roman"/>
                          <a:ea typeface="Times New Roman"/>
                          <a:cs typeface="Kartika"/>
                        </a:rPr>
                        <a:t>Å</a:t>
                      </a:r>
                      <a:endParaRPr lang="en-US" sz="600">
                        <a:latin typeface="Calibri"/>
                        <a:ea typeface="Times New Roman"/>
                        <a:cs typeface="Kartika"/>
                      </a:endParaRPr>
                    </a:p>
                  </a:txBody>
                  <a:tcPr marL="52244" marR="52244" marT="26122" marB="2612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latin typeface="Times New Roman"/>
                          <a:ea typeface="Times New Roman"/>
                          <a:cs typeface="Kartika"/>
                        </a:rPr>
                        <a:t>6.08</a:t>
                      </a:r>
                      <a:endParaRPr lang="en-US" sz="600">
                        <a:latin typeface="Calibri"/>
                        <a:ea typeface="Times New Roman"/>
                        <a:cs typeface="Kartika"/>
                      </a:endParaRPr>
                    </a:p>
                  </a:txBody>
                  <a:tcPr marL="52244" marR="52244" marT="26122" marB="2612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latin typeface="Times New Roman"/>
                          <a:ea typeface="Times New Roman"/>
                          <a:cs typeface="Kartika"/>
                        </a:rPr>
                        <a:t>31.54</a:t>
                      </a:r>
                      <a:endParaRPr lang="en-US" sz="600">
                        <a:latin typeface="Calibri"/>
                        <a:ea typeface="Times New Roman"/>
                        <a:cs typeface="Kartika"/>
                      </a:endParaRPr>
                    </a:p>
                  </a:txBody>
                  <a:tcPr marL="52244" marR="52244" marT="26122" marB="2612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700" b="1">
                          <a:latin typeface="Times New Roman"/>
                          <a:ea typeface="Times New Roman"/>
                          <a:cs typeface="Kartika"/>
                        </a:rPr>
                        <a:t>15.46%</a:t>
                      </a:r>
                      <a:endParaRPr lang="en-US" sz="600">
                        <a:latin typeface="Calibri"/>
                        <a:ea typeface="Times New Roman"/>
                        <a:cs typeface="Kartika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700" b="1">
                          <a:latin typeface="Times New Roman"/>
                          <a:ea typeface="Times New Roman"/>
                          <a:cs typeface="Kartika"/>
                        </a:rPr>
                        <a:t>(45/291)</a:t>
                      </a:r>
                      <a:endParaRPr lang="en-US" sz="600">
                        <a:latin typeface="Calibri"/>
                        <a:ea typeface="Times New Roman"/>
                        <a:cs typeface="Kartika"/>
                      </a:endParaRPr>
                    </a:p>
                  </a:txBody>
                  <a:tcPr marL="52244" marR="52244" marT="26122" marB="2612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51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700" b="1">
                          <a:latin typeface="Times New Roman"/>
                          <a:ea typeface="Times New Roman"/>
                          <a:cs typeface="Kartika"/>
                        </a:rPr>
                        <a:t>PEL A</a:t>
                      </a:r>
                      <a:endParaRPr lang="en-US" sz="600">
                        <a:latin typeface="Calibri"/>
                        <a:ea typeface="Times New Roman"/>
                        <a:cs typeface="Kartika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700" b="1" u="sng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Kartika"/>
                          <a:hlinkClick r:id="rId3"/>
                        </a:rPr>
                        <a:t>1JRG</a:t>
                      </a:r>
                      <a:endParaRPr lang="en-US" sz="600">
                        <a:latin typeface="Calibri"/>
                        <a:ea typeface="Times New Roman"/>
                        <a:cs typeface="Kartika"/>
                      </a:endParaRPr>
                    </a:p>
                  </a:txBody>
                  <a:tcPr marL="52244" marR="52244" marT="26122" marB="2612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latin typeface="Times New Roman"/>
                          <a:ea typeface="Times New Roman"/>
                          <a:cs typeface="Kartika"/>
                        </a:rPr>
                        <a:t>___</a:t>
                      </a:r>
                      <a:endParaRPr lang="en-US" sz="600">
                        <a:latin typeface="Calibri"/>
                        <a:ea typeface="Times New Roman"/>
                        <a:cs typeface="Kartika"/>
                      </a:endParaRPr>
                    </a:p>
                  </a:txBody>
                  <a:tcPr marL="52244" marR="52244" marT="26122" marB="2612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latin typeface="Times New Roman"/>
                          <a:ea typeface="Times New Roman"/>
                          <a:cs typeface="Kartika"/>
                        </a:rPr>
                        <a:t>5.28</a:t>
                      </a:r>
                      <a:endParaRPr lang="en-US" sz="600">
                        <a:latin typeface="Calibri"/>
                        <a:ea typeface="Times New Roman"/>
                        <a:cs typeface="Kartika"/>
                      </a:endParaRPr>
                    </a:p>
                  </a:txBody>
                  <a:tcPr marL="52244" marR="52244" marT="26122" marB="2612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latin typeface="Times New Roman"/>
                          <a:ea typeface="Times New Roman"/>
                          <a:cs typeface="Kartika"/>
                        </a:rPr>
                        <a:t>31.75</a:t>
                      </a:r>
                      <a:endParaRPr lang="en-US" sz="600">
                        <a:latin typeface="Calibri"/>
                        <a:ea typeface="Times New Roman"/>
                        <a:cs typeface="Kartika"/>
                      </a:endParaRPr>
                    </a:p>
                  </a:txBody>
                  <a:tcPr marL="52244" marR="52244" marT="26122" marB="2612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latin typeface="Times New Roman"/>
                          <a:ea typeface="Times New Roman"/>
                          <a:cs typeface="Kartika"/>
                        </a:rPr>
                        <a:t>___</a:t>
                      </a:r>
                      <a:endParaRPr lang="en-US" sz="600">
                        <a:latin typeface="Calibri"/>
                        <a:ea typeface="Times New Roman"/>
                        <a:cs typeface="Kartika"/>
                      </a:endParaRPr>
                    </a:p>
                  </a:txBody>
                  <a:tcPr marL="52244" marR="52244" marT="26122" marB="2612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51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700" b="1">
                          <a:latin typeface="Times New Roman"/>
                          <a:ea typeface="Times New Roman"/>
                          <a:cs typeface="Kartika"/>
                        </a:rPr>
                        <a:t>Pel A</a:t>
                      </a:r>
                      <a:r>
                        <a:rPr lang="en-IN" sz="700" b="1" baseline="30000">
                          <a:latin typeface="Times New Roman"/>
                          <a:ea typeface="Times New Roman"/>
                          <a:cs typeface="Kartika"/>
                        </a:rPr>
                        <a:t>QTY</a:t>
                      </a:r>
                      <a:endParaRPr lang="en-US" sz="600">
                        <a:latin typeface="Calibri"/>
                        <a:ea typeface="Times New Roman"/>
                        <a:cs typeface="Kartika"/>
                      </a:endParaRPr>
                    </a:p>
                  </a:txBody>
                  <a:tcPr marL="52244" marR="52244" marT="26122" marB="2612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latin typeface="Times New Roman"/>
                          <a:ea typeface="Times New Roman"/>
                          <a:cs typeface="Kartika"/>
                        </a:rPr>
                        <a:t>0.469</a:t>
                      </a:r>
                      <a:r>
                        <a:rPr lang="en-US" sz="700" b="1">
                          <a:latin typeface="Times New Roman"/>
                          <a:ea typeface="Times New Roman"/>
                          <a:cs typeface="Kartika"/>
                        </a:rPr>
                        <a:t>Å</a:t>
                      </a:r>
                      <a:endParaRPr lang="en-US" sz="600">
                        <a:latin typeface="Calibri"/>
                        <a:ea typeface="Times New Roman"/>
                        <a:cs typeface="Kartika"/>
                      </a:endParaRPr>
                    </a:p>
                  </a:txBody>
                  <a:tcPr marL="52244" marR="52244" marT="26122" marB="2612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latin typeface="Times New Roman"/>
                          <a:ea typeface="Times New Roman"/>
                          <a:cs typeface="Kartika"/>
                        </a:rPr>
                        <a:t>5.28</a:t>
                      </a:r>
                      <a:endParaRPr lang="en-US" sz="600">
                        <a:latin typeface="Calibri"/>
                        <a:ea typeface="Times New Roman"/>
                        <a:cs typeface="Kartika"/>
                      </a:endParaRPr>
                    </a:p>
                  </a:txBody>
                  <a:tcPr marL="52244" marR="52244" marT="26122" marB="2612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latin typeface="Times New Roman"/>
                          <a:ea typeface="Times New Roman"/>
                          <a:cs typeface="Kartika"/>
                        </a:rPr>
                        <a:t>31.71</a:t>
                      </a:r>
                      <a:endParaRPr lang="en-US" sz="600">
                        <a:latin typeface="Calibri"/>
                        <a:ea typeface="Times New Roman"/>
                        <a:cs typeface="Kartika"/>
                      </a:endParaRPr>
                    </a:p>
                  </a:txBody>
                  <a:tcPr marL="52244" marR="52244" marT="26122" marB="2612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700" b="1">
                          <a:latin typeface="Times New Roman"/>
                          <a:ea typeface="Times New Roman"/>
                          <a:cs typeface="Kartika"/>
                        </a:rPr>
                        <a:t>18.15%</a:t>
                      </a:r>
                      <a:endParaRPr lang="en-US" sz="600">
                        <a:latin typeface="Calibri"/>
                        <a:ea typeface="Times New Roman"/>
                        <a:cs typeface="Kartika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700" b="1">
                          <a:latin typeface="Times New Roman"/>
                          <a:ea typeface="Times New Roman"/>
                          <a:cs typeface="Kartika"/>
                        </a:rPr>
                        <a:t>(53/ 292)</a:t>
                      </a:r>
                      <a:endParaRPr lang="en-US" sz="600">
                        <a:latin typeface="Calibri"/>
                        <a:ea typeface="Times New Roman"/>
                        <a:cs typeface="Kartika"/>
                      </a:endParaRPr>
                    </a:p>
                  </a:txBody>
                  <a:tcPr marL="52244" marR="52244" marT="26122" marB="2612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51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700" b="1">
                          <a:latin typeface="Times New Roman"/>
                          <a:ea typeface="Times New Roman"/>
                          <a:cs typeface="Kartika"/>
                        </a:rPr>
                        <a:t>IBP</a:t>
                      </a:r>
                      <a:endParaRPr lang="en-US" sz="600">
                        <a:latin typeface="Calibri"/>
                        <a:ea typeface="Times New Roman"/>
                        <a:cs typeface="Kartika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700" b="1" u="sng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Kartika"/>
                          <a:hlinkClick r:id="rId4"/>
                        </a:rPr>
                        <a:t>3UYU</a:t>
                      </a:r>
                      <a:endParaRPr lang="en-US" sz="600">
                        <a:latin typeface="Calibri"/>
                        <a:ea typeface="Times New Roman"/>
                        <a:cs typeface="Kartika"/>
                      </a:endParaRPr>
                    </a:p>
                  </a:txBody>
                  <a:tcPr marL="52244" marR="52244" marT="26122" marB="2612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latin typeface="Times New Roman"/>
                          <a:ea typeface="Times New Roman"/>
                          <a:cs typeface="Kartika"/>
                        </a:rPr>
                        <a:t>___</a:t>
                      </a:r>
                      <a:endParaRPr lang="en-US" sz="600">
                        <a:latin typeface="Calibri"/>
                        <a:ea typeface="Times New Roman"/>
                        <a:cs typeface="Kartika"/>
                      </a:endParaRPr>
                    </a:p>
                  </a:txBody>
                  <a:tcPr marL="52244" marR="52244" marT="26122" marB="2612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latin typeface="Times New Roman"/>
                          <a:ea typeface="Times New Roman"/>
                          <a:cs typeface="Kartika"/>
                        </a:rPr>
                        <a:t>4.20</a:t>
                      </a:r>
                      <a:endParaRPr lang="en-US" sz="600">
                        <a:latin typeface="Calibri"/>
                        <a:ea typeface="Times New Roman"/>
                        <a:cs typeface="Kartika"/>
                      </a:endParaRPr>
                    </a:p>
                  </a:txBody>
                  <a:tcPr marL="52244" marR="52244" marT="26122" marB="2612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latin typeface="Times New Roman"/>
                          <a:ea typeface="Times New Roman"/>
                          <a:cs typeface="Kartika"/>
                        </a:rPr>
                        <a:t>21.48</a:t>
                      </a:r>
                      <a:endParaRPr lang="en-US" sz="600">
                        <a:latin typeface="Calibri"/>
                        <a:ea typeface="Times New Roman"/>
                        <a:cs typeface="Kartika"/>
                      </a:endParaRPr>
                    </a:p>
                  </a:txBody>
                  <a:tcPr marL="52244" marR="52244" marT="26122" marB="2612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latin typeface="Times New Roman"/>
                          <a:ea typeface="Times New Roman"/>
                          <a:cs typeface="Kartika"/>
                        </a:rPr>
                        <a:t>___</a:t>
                      </a:r>
                      <a:endParaRPr lang="en-US" sz="600">
                        <a:latin typeface="Calibri"/>
                        <a:ea typeface="Times New Roman"/>
                        <a:cs typeface="Kartika"/>
                      </a:endParaRPr>
                    </a:p>
                  </a:txBody>
                  <a:tcPr marL="52244" marR="52244" marT="26122" marB="2612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51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700" b="1">
                          <a:latin typeface="Times New Roman"/>
                          <a:ea typeface="Times New Roman"/>
                          <a:cs typeface="Kartika"/>
                        </a:rPr>
                        <a:t>IBP</a:t>
                      </a:r>
                      <a:r>
                        <a:rPr lang="en-IN" sz="700" b="1" baseline="30000">
                          <a:latin typeface="Times New Roman"/>
                          <a:ea typeface="Times New Roman"/>
                          <a:cs typeface="Kartika"/>
                        </a:rPr>
                        <a:t>QTY</a:t>
                      </a:r>
                      <a:endParaRPr lang="en-US" sz="600">
                        <a:latin typeface="Calibri"/>
                        <a:ea typeface="Times New Roman"/>
                        <a:cs typeface="Kartika"/>
                      </a:endParaRPr>
                    </a:p>
                  </a:txBody>
                  <a:tcPr marL="52244" marR="52244" marT="26122" marB="2612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latin typeface="Times New Roman"/>
                          <a:ea typeface="Times New Roman"/>
                          <a:cs typeface="Kartika"/>
                        </a:rPr>
                        <a:t>0.367</a:t>
                      </a:r>
                      <a:r>
                        <a:rPr lang="en-US" sz="700" b="1">
                          <a:latin typeface="Times New Roman"/>
                          <a:ea typeface="Times New Roman"/>
                          <a:cs typeface="Kartika"/>
                        </a:rPr>
                        <a:t>Å</a:t>
                      </a:r>
                      <a:endParaRPr lang="en-US" sz="600">
                        <a:latin typeface="Calibri"/>
                        <a:ea typeface="Times New Roman"/>
                        <a:cs typeface="Kartika"/>
                      </a:endParaRPr>
                    </a:p>
                  </a:txBody>
                  <a:tcPr marL="52244" marR="52244" marT="26122" marB="2612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latin typeface="Times New Roman"/>
                          <a:ea typeface="Times New Roman"/>
                          <a:cs typeface="Kartika"/>
                        </a:rPr>
                        <a:t>4.20</a:t>
                      </a:r>
                      <a:endParaRPr lang="en-US" sz="600">
                        <a:latin typeface="Calibri"/>
                        <a:ea typeface="Times New Roman"/>
                        <a:cs typeface="Kartika"/>
                      </a:endParaRPr>
                    </a:p>
                  </a:txBody>
                  <a:tcPr marL="52244" marR="52244" marT="26122" marB="2612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latin typeface="Times New Roman"/>
                          <a:ea typeface="Times New Roman"/>
                          <a:cs typeface="Kartika"/>
                        </a:rPr>
                        <a:t>21.7</a:t>
                      </a:r>
                      <a:endParaRPr lang="en-US" sz="600">
                        <a:latin typeface="Calibri"/>
                        <a:ea typeface="Times New Roman"/>
                        <a:cs typeface="Kartika"/>
                      </a:endParaRPr>
                    </a:p>
                  </a:txBody>
                  <a:tcPr marL="52244" marR="52244" marT="26122" marB="2612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700" b="1">
                          <a:latin typeface="Times New Roman"/>
                          <a:ea typeface="Times New Roman"/>
                          <a:cs typeface="Kartika"/>
                        </a:rPr>
                        <a:t>19.52%</a:t>
                      </a:r>
                      <a:endParaRPr lang="en-US" sz="600">
                        <a:latin typeface="Calibri"/>
                        <a:ea typeface="Times New Roman"/>
                        <a:cs typeface="Kartika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700" b="1">
                          <a:latin typeface="Times New Roman"/>
                          <a:ea typeface="Times New Roman"/>
                          <a:cs typeface="Kartika"/>
                        </a:rPr>
                        <a:t>(41/210)</a:t>
                      </a:r>
                      <a:endParaRPr lang="en-US" sz="600">
                        <a:latin typeface="Calibri"/>
                        <a:ea typeface="Times New Roman"/>
                        <a:cs typeface="Kartika"/>
                      </a:endParaRPr>
                    </a:p>
                  </a:txBody>
                  <a:tcPr marL="52244" marR="52244" marT="26122" marB="2612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51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700" b="1">
                          <a:latin typeface="Times New Roman"/>
                          <a:ea typeface="Times New Roman"/>
                          <a:cs typeface="Kartika"/>
                        </a:rPr>
                        <a:t>Cthe 2159</a:t>
                      </a:r>
                      <a:endParaRPr lang="en-US" sz="600">
                        <a:latin typeface="Calibri"/>
                        <a:ea typeface="Times New Roman"/>
                        <a:cs typeface="Kartika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700" b="1" u="sng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Kartika"/>
                          <a:hlinkClick r:id="rId5"/>
                        </a:rPr>
                        <a:t>4PEU</a:t>
                      </a:r>
                      <a:endParaRPr lang="en-US" sz="600">
                        <a:latin typeface="Calibri"/>
                        <a:ea typeface="Times New Roman"/>
                        <a:cs typeface="Kartika"/>
                      </a:endParaRPr>
                    </a:p>
                  </a:txBody>
                  <a:tcPr marL="52244" marR="52244" marT="26122" marB="2612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latin typeface="Times New Roman"/>
                          <a:ea typeface="Times New Roman"/>
                          <a:cs typeface="Kartika"/>
                        </a:rPr>
                        <a:t>___</a:t>
                      </a:r>
                      <a:endParaRPr lang="en-US" sz="600">
                        <a:latin typeface="Calibri"/>
                        <a:ea typeface="Times New Roman"/>
                        <a:cs typeface="Kartika"/>
                      </a:endParaRPr>
                    </a:p>
                  </a:txBody>
                  <a:tcPr marL="52244" marR="52244" marT="26122" marB="2612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latin typeface="Times New Roman"/>
                          <a:ea typeface="Times New Roman"/>
                          <a:cs typeface="Kartika"/>
                        </a:rPr>
                        <a:t>4.68</a:t>
                      </a:r>
                      <a:endParaRPr lang="en-US" sz="600">
                        <a:latin typeface="Calibri"/>
                        <a:ea typeface="Times New Roman"/>
                        <a:cs typeface="Kartika"/>
                      </a:endParaRPr>
                    </a:p>
                  </a:txBody>
                  <a:tcPr marL="52244" marR="52244" marT="26122" marB="2612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latin typeface="Times New Roman"/>
                          <a:ea typeface="Times New Roman"/>
                          <a:cs typeface="Kartika"/>
                        </a:rPr>
                        <a:t>26.54</a:t>
                      </a:r>
                      <a:endParaRPr lang="en-US" sz="600">
                        <a:latin typeface="Calibri"/>
                        <a:ea typeface="Times New Roman"/>
                        <a:cs typeface="Kartika"/>
                      </a:endParaRPr>
                    </a:p>
                  </a:txBody>
                  <a:tcPr marL="52244" marR="52244" marT="26122" marB="2612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latin typeface="Times New Roman"/>
                          <a:ea typeface="Times New Roman"/>
                          <a:cs typeface="Kartika"/>
                        </a:rPr>
                        <a:t>___</a:t>
                      </a:r>
                      <a:endParaRPr lang="en-US" sz="600">
                        <a:latin typeface="Calibri"/>
                        <a:ea typeface="Times New Roman"/>
                        <a:cs typeface="Kartika"/>
                      </a:endParaRPr>
                    </a:p>
                  </a:txBody>
                  <a:tcPr marL="52244" marR="52244" marT="26122" marB="2612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51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700" b="1">
                          <a:latin typeface="Times New Roman"/>
                          <a:ea typeface="Times New Roman"/>
                          <a:cs typeface="Kartika"/>
                        </a:rPr>
                        <a:t>Cthe 2159</a:t>
                      </a:r>
                      <a:r>
                        <a:rPr lang="en-IN" sz="700" b="1" baseline="30000">
                          <a:latin typeface="Times New Roman"/>
                          <a:ea typeface="Times New Roman"/>
                          <a:cs typeface="Kartika"/>
                        </a:rPr>
                        <a:t>QTY</a:t>
                      </a:r>
                      <a:endParaRPr lang="en-US" sz="600">
                        <a:latin typeface="Calibri"/>
                        <a:ea typeface="Times New Roman"/>
                        <a:cs typeface="Kartika"/>
                      </a:endParaRPr>
                    </a:p>
                  </a:txBody>
                  <a:tcPr marL="52244" marR="52244" marT="26122" marB="2612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latin typeface="Times New Roman"/>
                          <a:ea typeface="Times New Roman"/>
                          <a:cs typeface="Kartika"/>
                        </a:rPr>
                        <a:t>0.401</a:t>
                      </a:r>
                      <a:r>
                        <a:rPr lang="en-US" sz="700" b="1">
                          <a:latin typeface="Times New Roman"/>
                          <a:ea typeface="Times New Roman"/>
                          <a:cs typeface="Kartika"/>
                        </a:rPr>
                        <a:t>Å</a:t>
                      </a:r>
                      <a:endParaRPr lang="en-US" sz="600">
                        <a:latin typeface="Calibri"/>
                        <a:ea typeface="Times New Roman"/>
                        <a:cs typeface="Kartika"/>
                      </a:endParaRPr>
                    </a:p>
                  </a:txBody>
                  <a:tcPr marL="52244" marR="52244" marT="26122" marB="2612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latin typeface="Times New Roman"/>
                          <a:ea typeface="Times New Roman"/>
                          <a:cs typeface="Kartika"/>
                        </a:rPr>
                        <a:t>4.68</a:t>
                      </a:r>
                      <a:endParaRPr lang="en-US" sz="600">
                        <a:latin typeface="Calibri"/>
                        <a:ea typeface="Times New Roman"/>
                        <a:cs typeface="Kartika"/>
                      </a:endParaRPr>
                    </a:p>
                  </a:txBody>
                  <a:tcPr marL="52244" marR="52244" marT="26122" marB="2612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latin typeface="Times New Roman"/>
                          <a:ea typeface="Times New Roman"/>
                          <a:cs typeface="Kartika"/>
                        </a:rPr>
                        <a:t>26.49</a:t>
                      </a:r>
                      <a:endParaRPr lang="en-US" sz="600">
                        <a:latin typeface="Calibri"/>
                        <a:ea typeface="Times New Roman"/>
                        <a:cs typeface="Kartika"/>
                      </a:endParaRPr>
                    </a:p>
                  </a:txBody>
                  <a:tcPr marL="52244" marR="52244" marT="26122" marB="2612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700" b="1">
                          <a:latin typeface="Times New Roman"/>
                          <a:ea typeface="Times New Roman"/>
                          <a:cs typeface="Kartika"/>
                        </a:rPr>
                        <a:t>22.4%</a:t>
                      </a:r>
                      <a:endParaRPr lang="en-US" sz="600">
                        <a:latin typeface="Calibri"/>
                        <a:ea typeface="Times New Roman"/>
                        <a:cs typeface="Kartika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700" b="1">
                          <a:latin typeface="Times New Roman"/>
                          <a:ea typeface="Times New Roman"/>
                          <a:cs typeface="Kartika"/>
                        </a:rPr>
                        <a:t>(56/250)</a:t>
                      </a:r>
                      <a:endParaRPr lang="en-US" sz="600">
                        <a:latin typeface="Calibri"/>
                        <a:ea typeface="Times New Roman"/>
                        <a:cs typeface="Kartika"/>
                      </a:endParaRPr>
                    </a:p>
                  </a:txBody>
                  <a:tcPr marL="52244" marR="52244" marT="26122" marB="2612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51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700" b="1">
                          <a:latin typeface="Times New Roman"/>
                          <a:ea typeface="Times New Roman"/>
                          <a:cs typeface="Kartika"/>
                        </a:rPr>
                        <a:t>AFP</a:t>
                      </a:r>
                      <a:endParaRPr lang="en-US" sz="600">
                        <a:latin typeface="Calibri"/>
                        <a:ea typeface="Times New Roman"/>
                        <a:cs typeface="Kartika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700" b="1" u="sng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Kartika"/>
                          <a:hlinkClick r:id="rId6"/>
                        </a:rPr>
                        <a:t>3P4G</a:t>
                      </a:r>
                      <a:endParaRPr lang="en-US" sz="600">
                        <a:latin typeface="Calibri"/>
                        <a:ea typeface="Times New Roman"/>
                        <a:cs typeface="Kartika"/>
                      </a:endParaRPr>
                    </a:p>
                  </a:txBody>
                  <a:tcPr marL="52244" marR="52244" marT="26122" marB="2612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latin typeface="Times New Roman"/>
                          <a:ea typeface="Times New Roman"/>
                          <a:cs typeface="Kartika"/>
                        </a:rPr>
                        <a:t>___</a:t>
                      </a:r>
                      <a:endParaRPr lang="en-US" sz="600">
                        <a:latin typeface="Calibri"/>
                        <a:ea typeface="Times New Roman"/>
                        <a:cs typeface="Kartika"/>
                      </a:endParaRPr>
                    </a:p>
                  </a:txBody>
                  <a:tcPr marL="52244" marR="52244" marT="26122" marB="2612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700">
                          <a:latin typeface="Times New Roman"/>
                          <a:ea typeface="Times New Roman"/>
                          <a:cs typeface="Kartika"/>
                        </a:rPr>
                        <a:t>3.95</a:t>
                      </a:r>
                      <a:endParaRPr lang="en-US" sz="600">
                        <a:latin typeface="Calibri"/>
                        <a:ea typeface="Times New Roman"/>
                        <a:cs typeface="Kartika"/>
                      </a:endParaRPr>
                    </a:p>
                  </a:txBody>
                  <a:tcPr marL="52244" marR="52244" marT="26122" marB="2612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700">
                          <a:latin typeface="Times New Roman"/>
                          <a:ea typeface="Times New Roman"/>
                          <a:cs typeface="Kartika"/>
                        </a:rPr>
                        <a:t>30.86</a:t>
                      </a:r>
                      <a:endParaRPr lang="en-US" sz="600">
                        <a:latin typeface="Calibri"/>
                        <a:ea typeface="Times New Roman"/>
                        <a:cs typeface="Kartika"/>
                      </a:endParaRPr>
                    </a:p>
                  </a:txBody>
                  <a:tcPr marL="52244" marR="52244" marT="26122" marB="2612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latin typeface="Times New Roman"/>
                          <a:ea typeface="Times New Roman"/>
                          <a:cs typeface="Kartika"/>
                        </a:rPr>
                        <a:t>___</a:t>
                      </a:r>
                      <a:endParaRPr lang="en-US" sz="600">
                        <a:latin typeface="Calibri"/>
                        <a:ea typeface="Times New Roman"/>
                        <a:cs typeface="Kartika"/>
                      </a:endParaRPr>
                    </a:p>
                  </a:txBody>
                  <a:tcPr marL="52244" marR="52244" marT="26122" marB="2612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51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700" b="1">
                          <a:latin typeface="Times New Roman"/>
                          <a:ea typeface="Times New Roman"/>
                          <a:cs typeface="Kartika"/>
                        </a:rPr>
                        <a:t>AFP</a:t>
                      </a:r>
                      <a:r>
                        <a:rPr lang="en-IN" sz="700" b="1" baseline="30000">
                          <a:latin typeface="Times New Roman"/>
                          <a:ea typeface="Times New Roman"/>
                          <a:cs typeface="Kartika"/>
                        </a:rPr>
                        <a:t>QTY</a:t>
                      </a:r>
                      <a:endParaRPr lang="en-US" sz="600">
                        <a:latin typeface="Calibri"/>
                        <a:ea typeface="Times New Roman"/>
                        <a:cs typeface="Kartika"/>
                      </a:endParaRPr>
                    </a:p>
                  </a:txBody>
                  <a:tcPr marL="52244" marR="52244" marT="26122" marB="2612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latin typeface="Times New Roman"/>
                          <a:ea typeface="Times New Roman"/>
                          <a:cs typeface="Kartika"/>
                        </a:rPr>
                        <a:t>0.488</a:t>
                      </a:r>
                      <a:r>
                        <a:rPr lang="en-US" sz="700" b="1">
                          <a:latin typeface="Times New Roman"/>
                          <a:ea typeface="Times New Roman"/>
                          <a:cs typeface="Kartika"/>
                        </a:rPr>
                        <a:t>Å</a:t>
                      </a:r>
                      <a:endParaRPr lang="en-US" sz="600">
                        <a:latin typeface="Calibri"/>
                        <a:ea typeface="Times New Roman"/>
                        <a:cs typeface="Kartika"/>
                      </a:endParaRPr>
                    </a:p>
                  </a:txBody>
                  <a:tcPr marL="52244" marR="52244" marT="26122" marB="2612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700">
                          <a:latin typeface="Times New Roman"/>
                          <a:ea typeface="Times New Roman"/>
                          <a:cs typeface="Kartika"/>
                        </a:rPr>
                        <a:t>3.95</a:t>
                      </a:r>
                      <a:endParaRPr lang="en-US" sz="600">
                        <a:latin typeface="Calibri"/>
                        <a:ea typeface="Times New Roman"/>
                        <a:cs typeface="Kartika"/>
                      </a:endParaRPr>
                    </a:p>
                  </a:txBody>
                  <a:tcPr marL="52244" marR="52244" marT="26122" marB="2612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700">
                          <a:latin typeface="Times New Roman"/>
                          <a:ea typeface="Times New Roman"/>
                          <a:cs typeface="Kartika"/>
                        </a:rPr>
                        <a:t>30.86</a:t>
                      </a:r>
                      <a:endParaRPr lang="en-US" sz="600">
                        <a:latin typeface="Calibri"/>
                        <a:ea typeface="Times New Roman"/>
                        <a:cs typeface="Kartika"/>
                      </a:endParaRPr>
                    </a:p>
                  </a:txBody>
                  <a:tcPr marL="52244" marR="52244" marT="26122" marB="2612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700" b="1" dirty="0">
                          <a:latin typeface="Times New Roman"/>
                          <a:ea typeface="Times New Roman"/>
                          <a:cs typeface="Kartika"/>
                        </a:rPr>
                        <a:t>17.27%</a:t>
                      </a:r>
                      <a:endParaRPr lang="en-US" sz="600" dirty="0">
                        <a:latin typeface="Calibri"/>
                        <a:ea typeface="Times New Roman"/>
                        <a:cs typeface="Kartika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700" b="1" dirty="0">
                          <a:latin typeface="Times New Roman"/>
                          <a:ea typeface="Times New Roman"/>
                          <a:cs typeface="Kartika"/>
                        </a:rPr>
                        <a:t>(52/301)</a:t>
                      </a:r>
                      <a:endParaRPr lang="en-US" sz="600" dirty="0">
                        <a:latin typeface="Calibri"/>
                        <a:ea typeface="Times New Roman"/>
                        <a:cs typeface="Kartika"/>
                      </a:endParaRPr>
                    </a:p>
                  </a:txBody>
                  <a:tcPr marL="52244" marR="52244" marT="26122" marB="2612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169988" algn="l"/>
              </a:tabLst>
            </a:pPr>
            <a:r>
              <a:rPr kumimoji="0" lang="en-US" sz="11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Table 2. Characteristics of three Beta-helix proteins and their water-soluble QTY variants.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0443905-7A23-02FE-92C2-70DF6E4CDD9F}"/>
              </a:ext>
            </a:extLst>
          </p:cNvPr>
          <p:cNvSpPr txBox="1"/>
          <p:nvPr/>
        </p:nvSpPr>
        <p:spPr>
          <a:xfrm>
            <a:off x="1905000" y="76200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A) </a:t>
            </a:r>
            <a:r>
              <a:rPr lang="en-IN" sz="1200" b="1" dirty="0" smtClean="0"/>
              <a:t>UspA </a:t>
            </a:r>
            <a:r>
              <a:rPr lang="en-IN" sz="1200" b="1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F0C2DAC-ADD2-0D03-4D93-9077568B95BF}"/>
              </a:ext>
            </a:extLst>
          </p:cNvPr>
          <p:cNvSpPr txBox="1"/>
          <p:nvPr/>
        </p:nvSpPr>
        <p:spPr>
          <a:xfrm>
            <a:off x="1981200" y="3124200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C) LRRP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796AEE74-F7CF-9640-B3B5-FB3B8C08D7F6}"/>
              </a:ext>
            </a:extLst>
          </p:cNvPr>
          <p:cNvSpPr txBox="1"/>
          <p:nvPr/>
        </p:nvSpPr>
        <p:spPr>
          <a:xfrm>
            <a:off x="6477000" y="228600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B) PERTACTIN</a:t>
            </a:r>
          </a:p>
        </p:txBody>
      </p:sp>
      <p:pic>
        <p:nvPicPr>
          <p:cNvPr id="10" name="Picture 9" descr="Slide2.TIF"/>
          <p:cNvPicPr>
            <a:picLocks noChangeAspect="1"/>
          </p:cNvPicPr>
          <p:nvPr/>
        </p:nvPicPr>
        <p:blipFill>
          <a:blip r:embed="rId2"/>
          <a:srcRect l="9690" t="2094" r="30456"/>
          <a:stretch>
            <a:fillRect/>
          </a:stretch>
        </p:blipFill>
        <p:spPr>
          <a:xfrm>
            <a:off x="4953000" y="609600"/>
            <a:ext cx="3962400" cy="5867400"/>
          </a:xfrm>
          <a:prstGeom prst="rect">
            <a:avLst/>
          </a:prstGeom>
        </p:spPr>
      </p:pic>
      <p:pic>
        <p:nvPicPr>
          <p:cNvPr id="13" name="Picture 12" descr="Slide1.TIF"/>
          <p:cNvPicPr>
            <a:picLocks noChangeAspect="1"/>
          </p:cNvPicPr>
          <p:nvPr/>
        </p:nvPicPr>
        <p:blipFill>
          <a:blip r:embed="rId3"/>
          <a:srcRect l="3582" t="6667" r="4804" b="55556"/>
          <a:stretch>
            <a:fillRect/>
          </a:stretch>
        </p:blipFill>
        <p:spPr>
          <a:xfrm>
            <a:off x="304800" y="381000"/>
            <a:ext cx="4572002" cy="2819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895600" y="0"/>
            <a:ext cx="381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MEMBRANE PROTEINS</a:t>
            </a:r>
            <a:endParaRPr lang="en-US" sz="1600" b="1" dirty="0"/>
          </a:p>
        </p:txBody>
      </p:sp>
      <p:pic>
        <p:nvPicPr>
          <p:cNvPr id="9" name="Picture 8" descr="LRRP.tif"/>
          <p:cNvPicPr>
            <a:picLocks noChangeAspect="1"/>
          </p:cNvPicPr>
          <p:nvPr/>
        </p:nvPicPr>
        <p:blipFill>
          <a:blip r:embed="rId4"/>
          <a:srcRect l="9607" t="12615" r="10794" b="21222"/>
          <a:stretch>
            <a:fillRect/>
          </a:stretch>
        </p:blipFill>
        <p:spPr>
          <a:xfrm>
            <a:off x="304800" y="3352800"/>
            <a:ext cx="4495800" cy="33487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1.TIF"/>
          <p:cNvPicPr>
            <a:picLocks noChangeAspect="1"/>
          </p:cNvPicPr>
          <p:nvPr/>
        </p:nvPicPr>
        <p:blipFill>
          <a:blip r:embed="rId2"/>
          <a:srcRect l="10297" r="3896" b="1852"/>
          <a:stretch>
            <a:fillRect/>
          </a:stretch>
        </p:blipFill>
        <p:spPr>
          <a:xfrm>
            <a:off x="5029200" y="381000"/>
            <a:ext cx="3962400" cy="3124200"/>
          </a:xfrm>
          <a:prstGeom prst="rect">
            <a:avLst/>
          </a:prstGeom>
        </p:spPr>
      </p:pic>
      <p:pic>
        <p:nvPicPr>
          <p:cNvPr id="5" name="Picture 4" descr="Slide2.TIF"/>
          <p:cNvPicPr>
            <a:picLocks noChangeAspect="1"/>
          </p:cNvPicPr>
          <p:nvPr/>
        </p:nvPicPr>
        <p:blipFill>
          <a:blip r:embed="rId3"/>
          <a:srcRect l="8548" t="7375" r="5971" b="6586"/>
          <a:stretch>
            <a:fillRect/>
          </a:stretch>
        </p:blipFill>
        <p:spPr>
          <a:xfrm>
            <a:off x="685800" y="2895600"/>
            <a:ext cx="3810000" cy="1600200"/>
          </a:xfrm>
          <a:prstGeom prst="rect">
            <a:avLst/>
          </a:prstGeom>
        </p:spPr>
      </p:pic>
      <p:pic>
        <p:nvPicPr>
          <p:cNvPr id="6" name="Picture 5" descr="Slide3.TIF"/>
          <p:cNvPicPr>
            <a:picLocks noChangeAspect="1"/>
          </p:cNvPicPr>
          <p:nvPr/>
        </p:nvPicPr>
        <p:blipFill>
          <a:blip r:embed="rId4"/>
          <a:srcRect l="12281" b="5224"/>
          <a:stretch>
            <a:fillRect/>
          </a:stretch>
        </p:blipFill>
        <p:spPr>
          <a:xfrm>
            <a:off x="533400" y="152400"/>
            <a:ext cx="3962400" cy="2512628"/>
          </a:xfrm>
          <a:prstGeom prst="rect">
            <a:avLst/>
          </a:prstGeom>
        </p:spPr>
      </p:pic>
      <p:pic>
        <p:nvPicPr>
          <p:cNvPr id="7" name="Picture 6" descr="Slide4.TIF"/>
          <p:cNvPicPr>
            <a:picLocks noChangeAspect="1"/>
          </p:cNvPicPr>
          <p:nvPr/>
        </p:nvPicPr>
        <p:blipFill>
          <a:blip r:embed="rId5"/>
          <a:srcRect l="14545" t="5343"/>
          <a:stretch>
            <a:fillRect/>
          </a:stretch>
        </p:blipFill>
        <p:spPr>
          <a:xfrm>
            <a:off x="685800" y="4567889"/>
            <a:ext cx="3657600" cy="22901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57400" y="0"/>
            <a:ext cx="6858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smtClean="0">
                <a:latin typeface="Arial" pitchFamily="34" charset="0"/>
                <a:cs typeface="Arial" pitchFamily="34" charset="0"/>
              </a:rPr>
              <a:t>a) PEL C</a:t>
            </a:r>
            <a:endParaRPr lang="en-US" sz="7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34200" y="152400"/>
            <a:ext cx="6858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smtClean="0">
                <a:latin typeface="Arial" pitchFamily="34" charset="0"/>
                <a:cs typeface="Arial" pitchFamily="34" charset="0"/>
              </a:rPr>
              <a:t>b) PEL A</a:t>
            </a:r>
            <a:endParaRPr lang="en-US" sz="7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57400" y="2667000"/>
            <a:ext cx="6858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smtClean="0">
                <a:latin typeface="Arial" pitchFamily="34" charset="0"/>
                <a:cs typeface="Arial" pitchFamily="34" charset="0"/>
              </a:rPr>
              <a:t>c) IBP</a:t>
            </a:r>
            <a:endParaRPr lang="en-US" sz="7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05000" y="4419600"/>
            <a:ext cx="838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smtClean="0">
                <a:latin typeface="Arial" pitchFamily="34" charset="0"/>
                <a:cs typeface="Arial" pitchFamily="34" charset="0"/>
              </a:rPr>
              <a:t>d) Cthe 2159</a:t>
            </a:r>
            <a:endParaRPr lang="en-US" sz="7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11" descr="Slide4.TIF"/>
          <p:cNvPicPr>
            <a:picLocks noChangeAspect="1"/>
          </p:cNvPicPr>
          <p:nvPr/>
        </p:nvPicPr>
        <p:blipFill>
          <a:blip r:embed="rId6"/>
          <a:srcRect l="10911" t="11111" r="10911" b="22222"/>
          <a:stretch>
            <a:fillRect/>
          </a:stretch>
        </p:blipFill>
        <p:spPr>
          <a:xfrm>
            <a:off x="5029200" y="3810000"/>
            <a:ext cx="3810000" cy="2895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6EB3357-AA22-E051-412B-D7E50B785EA0}"/>
              </a:ext>
            </a:extLst>
          </p:cNvPr>
          <p:cNvSpPr txBox="1"/>
          <p:nvPr/>
        </p:nvSpPr>
        <p:spPr>
          <a:xfrm>
            <a:off x="6781800" y="3581400"/>
            <a:ext cx="609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b="1" dirty="0" smtClean="0">
                <a:latin typeface="Arial" pitchFamily="34" charset="0"/>
                <a:cs typeface="Arial" pitchFamily="34" charset="0"/>
              </a:rPr>
              <a:t>e) </a:t>
            </a:r>
            <a:r>
              <a:rPr lang="en-IN" sz="700" b="1" dirty="0">
                <a:latin typeface="Arial" pitchFamily="34" charset="0"/>
                <a:cs typeface="Arial" pitchFamily="34" charset="0"/>
              </a:rPr>
              <a:t>AFP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24200" y="0"/>
            <a:ext cx="381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SUPPLEMENTARY PROTEINS</a:t>
            </a:r>
            <a:endParaRPr lang="en-US" sz="14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04189E6-ADE7-FE20-B85B-F93D09826E81}"/>
              </a:ext>
            </a:extLst>
          </p:cNvPr>
          <p:cNvSpPr txBox="1"/>
          <p:nvPr/>
        </p:nvSpPr>
        <p:spPr>
          <a:xfrm>
            <a:off x="990600" y="2057400"/>
            <a:ext cx="2667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i="0" u="none" strike="noStrike" dirty="0"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             </a:t>
            </a:r>
            <a:r>
              <a:rPr lang="en-IN" sz="1600" i="0" u="none" strike="noStrike" dirty="0" smtClean="0"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a</a:t>
            </a:r>
            <a:r>
              <a:rPr lang="en-IN" sz="1600" i="0" u="none" strike="noStrike" dirty="0"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) </a:t>
            </a:r>
            <a:r>
              <a:rPr lang="en-IN" sz="1600" i="0" u="none" strike="noStrike" dirty="0" smtClean="0"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UspA </a:t>
            </a:r>
            <a:r>
              <a:rPr lang="en-IN" sz="1600" i="0" u="none" strike="noStrike" dirty="0" smtClean="0"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1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IN" i="0" u="none" strike="noStrike" baseline="30000" dirty="0">
              <a:solidFill>
                <a:srgbClr val="00000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400" i="0" u="none" strike="noStrike" baseline="30000" dirty="0"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      </a:t>
            </a:r>
            <a:r>
              <a:rPr lang="en-IN" sz="1400" i="0" u="none" strike="noStrike" baseline="30000" dirty="0" smtClean="0"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             </a:t>
            </a:r>
            <a:r>
              <a:rPr lang="en-IN" sz="1400" i="0" u="none" strike="noStrike" baseline="30000" dirty="0"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Native</a:t>
            </a:r>
            <a:r>
              <a:rPr lang="en-IN" sz="1400" baseline="30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             </a:t>
            </a:r>
            <a:r>
              <a:rPr lang="en-IN" sz="1400" baseline="30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   </a:t>
            </a:r>
            <a:r>
              <a:rPr lang="en-IN" sz="1400" baseline="30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 </a:t>
            </a:r>
            <a:r>
              <a:rPr lang="en-IN" sz="1400" baseline="30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QTY                </a:t>
            </a:r>
            <a:endParaRPr lang="en-IN" sz="1400" i="0" u="none" strike="noStrike" dirty="0">
              <a:solidFill>
                <a:srgbClr val="0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19800" y="2057400"/>
            <a:ext cx="2286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 </a:t>
            </a:r>
            <a:r>
              <a:rPr lang="en-IN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   </a:t>
            </a:r>
            <a:r>
              <a:rPr lang="en-IN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  c</a:t>
            </a:r>
            <a:r>
              <a:rPr lang="en-IN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) </a:t>
            </a:r>
            <a:r>
              <a:rPr lang="en-IN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LRRP</a:t>
            </a:r>
          </a:p>
          <a:p>
            <a:r>
              <a:rPr lang="en-IN" sz="11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IN" sz="11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IN" baseline="30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      </a:t>
            </a:r>
            <a:r>
              <a:rPr lang="en-IN" sz="1400" baseline="30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Native        </a:t>
            </a:r>
            <a:r>
              <a:rPr lang="en-IN" sz="1400" baseline="30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 </a:t>
            </a:r>
            <a:r>
              <a:rPr lang="en-IN" sz="1400" baseline="30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         QTY             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9FA75AFA-CACD-7F1E-B5ED-732765BAAC10}"/>
              </a:ext>
            </a:extLst>
          </p:cNvPr>
          <p:cNvSpPr txBox="1"/>
          <p:nvPr/>
        </p:nvSpPr>
        <p:spPr>
          <a:xfrm>
            <a:off x="3657600" y="2057400"/>
            <a:ext cx="2514600" cy="718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   </a:t>
            </a:r>
            <a:r>
              <a:rPr lang="en-IN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 </a:t>
            </a:r>
            <a:r>
              <a:rPr lang="en-IN" sz="1600" i="0" u="none" strike="noStrike" dirty="0" smtClean="0"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IN" sz="1600" i="0" u="none" strike="noStrike" dirty="0" smtClean="0"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b</a:t>
            </a:r>
            <a:r>
              <a:rPr lang="en-IN" sz="1600" dirty="0">
                <a:latin typeface="Arial" pitchFamily="34" charset="0"/>
                <a:cs typeface="Arial" pitchFamily="34" charset="0"/>
              </a:rPr>
              <a:t>) </a:t>
            </a:r>
            <a:r>
              <a:rPr lang="en-IN" sz="1600" dirty="0" smtClean="0">
                <a:latin typeface="Arial" pitchFamily="34" charset="0"/>
                <a:cs typeface="Arial" pitchFamily="34" charset="0"/>
              </a:rPr>
              <a:t>Pertactin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IN" sz="1600" i="0" u="none" strike="noStrike" baseline="30000" dirty="0">
              <a:solidFill>
                <a:srgbClr val="00000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i="0" u="none" strike="noStrike" baseline="30000" dirty="0"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     </a:t>
            </a:r>
            <a:r>
              <a:rPr lang="en-IN" i="0" u="none" strike="noStrike" baseline="30000" dirty="0" smtClean="0"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IN" i="0" u="none" strike="noStrike" baseline="30000" dirty="0" smtClean="0"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  </a:t>
            </a:r>
            <a:r>
              <a:rPr lang="en-IN" sz="1400" i="0" u="none" strike="noStrike" baseline="30000" dirty="0" smtClean="0"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Native</a:t>
            </a:r>
            <a:r>
              <a:rPr lang="en-IN" sz="1400" baseline="30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                      </a:t>
            </a:r>
            <a:r>
              <a:rPr lang="en-IN" sz="1400" baseline="30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QTY            </a:t>
            </a:r>
            <a:endParaRPr lang="en-IN" i="0" u="none" strike="noStrike" dirty="0">
              <a:solidFill>
                <a:srgbClr val="0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95600" y="1066800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MEMBRANE PROTEINS</a:t>
            </a:r>
            <a:endParaRPr lang="en-US" b="1" dirty="0"/>
          </a:p>
        </p:txBody>
      </p:sp>
      <p:pic>
        <p:nvPicPr>
          <p:cNvPr id="12" name="Picture 11" descr="native.png"/>
          <p:cNvPicPr>
            <a:picLocks noChangeAspect="1"/>
          </p:cNvPicPr>
          <p:nvPr/>
        </p:nvPicPr>
        <p:blipFill>
          <a:blip r:embed="rId2" cstate="print"/>
          <a:srcRect l="33352" t="19254" r="33296" b="8777"/>
          <a:stretch>
            <a:fillRect/>
          </a:stretch>
        </p:blipFill>
        <p:spPr>
          <a:xfrm>
            <a:off x="1295400" y="2743200"/>
            <a:ext cx="1048215" cy="2261936"/>
          </a:xfrm>
          <a:prstGeom prst="rect">
            <a:avLst/>
          </a:prstGeom>
        </p:spPr>
      </p:pic>
      <p:pic>
        <p:nvPicPr>
          <p:cNvPr id="14" name="Picture 13" descr="QTY.png"/>
          <p:cNvPicPr>
            <a:picLocks noChangeAspect="1"/>
          </p:cNvPicPr>
          <p:nvPr/>
        </p:nvPicPr>
        <p:blipFill>
          <a:blip r:embed="rId3" cstate="print"/>
          <a:srcRect l="33352" t="17554" r="31541" b="8721"/>
          <a:stretch>
            <a:fillRect/>
          </a:stretch>
        </p:blipFill>
        <p:spPr>
          <a:xfrm>
            <a:off x="2438400" y="2743200"/>
            <a:ext cx="1066800" cy="2240278"/>
          </a:xfrm>
          <a:prstGeom prst="rect">
            <a:avLst/>
          </a:prstGeom>
        </p:spPr>
      </p:pic>
      <p:pic>
        <p:nvPicPr>
          <p:cNvPr id="15" name="Picture 14" descr="PERT NATIVE org.png"/>
          <p:cNvPicPr>
            <a:picLocks noChangeAspect="1"/>
          </p:cNvPicPr>
          <p:nvPr/>
        </p:nvPicPr>
        <p:blipFill>
          <a:blip r:embed="rId4" cstate="print"/>
          <a:srcRect l="30000" t="14444" r="30000" b="10000"/>
          <a:stretch>
            <a:fillRect/>
          </a:stretch>
        </p:blipFill>
        <p:spPr>
          <a:xfrm>
            <a:off x="3733800" y="2819400"/>
            <a:ext cx="1120589" cy="2116666"/>
          </a:xfrm>
          <a:prstGeom prst="rect">
            <a:avLst/>
          </a:prstGeom>
        </p:spPr>
      </p:pic>
      <p:pic>
        <p:nvPicPr>
          <p:cNvPr id="16" name="Picture 15" descr="PERT QTY org.png"/>
          <p:cNvPicPr>
            <a:picLocks noChangeAspect="1"/>
          </p:cNvPicPr>
          <p:nvPr/>
        </p:nvPicPr>
        <p:blipFill>
          <a:blip r:embed="rId5" cstate="print"/>
          <a:srcRect l="28624" t="15591" r="31100" b="10353"/>
          <a:stretch>
            <a:fillRect/>
          </a:stretch>
        </p:blipFill>
        <p:spPr>
          <a:xfrm>
            <a:off x="4724400" y="2819400"/>
            <a:ext cx="1201820" cy="2209799"/>
          </a:xfrm>
          <a:prstGeom prst="rect">
            <a:avLst/>
          </a:prstGeom>
        </p:spPr>
      </p:pic>
      <p:pic>
        <p:nvPicPr>
          <p:cNvPr id="18" name="Picture 17" descr="native.png"/>
          <p:cNvPicPr>
            <a:picLocks noChangeAspect="1"/>
          </p:cNvPicPr>
          <p:nvPr/>
        </p:nvPicPr>
        <p:blipFill>
          <a:blip r:embed="rId6" cstate="print"/>
          <a:srcRect l="33803" t="9859" r="32394" b="8451"/>
          <a:stretch>
            <a:fillRect/>
          </a:stretch>
        </p:blipFill>
        <p:spPr>
          <a:xfrm>
            <a:off x="6248400" y="2819400"/>
            <a:ext cx="846083" cy="2044700"/>
          </a:xfrm>
          <a:prstGeom prst="rect">
            <a:avLst/>
          </a:prstGeom>
        </p:spPr>
      </p:pic>
      <p:pic>
        <p:nvPicPr>
          <p:cNvPr id="20" name="Picture 19" descr="qty.png"/>
          <p:cNvPicPr>
            <a:picLocks noChangeAspect="1"/>
          </p:cNvPicPr>
          <p:nvPr/>
        </p:nvPicPr>
        <p:blipFill>
          <a:blip r:embed="rId7" cstate="print"/>
          <a:srcRect l="33847" t="9904" r="33758" b="8406"/>
          <a:stretch>
            <a:fillRect/>
          </a:stretch>
        </p:blipFill>
        <p:spPr>
          <a:xfrm>
            <a:off x="7311260" y="2819400"/>
            <a:ext cx="810829" cy="2044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E5DCEC7-8BCB-C27C-04E5-272AEA94468B}"/>
              </a:ext>
            </a:extLst>
          </p:cNvPr>
          <p:cNvSpPr txBox="1"/>
          <p:nvPr/>
        </p:nvSpPr>
        <p:spPr>
          <a:xfrm>
            <a:off x="609600" y="914400"/>
            <a:ext cx="2860141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a) </a:t>
            </a:r>
            <a:r>
              <a:rPr lang="en-IN" sz="16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AFP</a:t>
            </a:r>
            <a:endParaRPr lang="en-IN" sz="1600" b="1" i="0" u="none" strike="noStrike" baseline="30000" dirty="0">
              <a:solidFill>
                <a:srgbClr val="00000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b="1" i="0" u="none" strike="noStrike" baseline="30000" dirty="0"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        </a:t>
            </a:r>
            <a:r>
              <a:rPr lang="en-IN" b="1" i="0" u="none" strike="noStrike" baseline="30000" dirty="0" smtClean="0"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Native                      </a:t>
            </a:r>
            <a:r>
              <a:rPr lang="en-IN" b="1" i="0" u="none" strike="noStrike" baseline="30000" dirty="0"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QTY</a:t>
            </a:r>
            <a:r>
              <a:rPr lang="en-IN" b="1" baseline="30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                  </a:t>
            </a:r>
            <a:endParaRPr lang="en-IN" b="1" i="0" u="none" strike="noStrike" dirty="0">
              <a:solidFill>
                <a:srgbClr val="0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 descr="AFP NATIVE.png"/>
          <p:cNvPicPr>
            <a:picLocks noChangeAspect="1"/>
          </p:cNvPicPr>
          <p:nvPr/>
        </p:nvPicPr>
        <p:blipFill>
          <a:blip r:embed="rId2" cstate="print"/>
          <a:srcRect l="35791" t="13392" r="34344" b="13439"/>
          <a:stretch>
            <a:fillRect/>
          </a:stretch>
        </p:blipFill>
        <p:spPr>
          <a:xfrm>
            <a:off x="838200" y="1524000"/>
            <a:ext cx="917222" cy="1905000"/>
          </a:xfrm>
          <a:prstGeom prst="rect">
            <a:avLst/>
          </a:prstGeom>
        </p:spPr>
      </p:pic>
      <p:pic>
        <p:nvPicPr>
          <p:cNvPr id="4" name="Picture 3" descr="AFP QTY.png"/>
          <p:cNvPicPr>
            <a:picLocks noChangeAspect="1"/>
          </p:cNvPicPr>
          <p:nvPr/>
        </p:nvPicPr>
        <p:blipFill>
          <a:blip r:embed="rId3" cstate="print"/>
          <a:srcRect l="35838" t="13439" r="34297" b="13392"/>
          <a:stretch>
            <a:fillRect/>
          </a:stretch>
        </p:blipFill>
        <p:spPr>
          <a:xfrm>
            <a:off x="2133600" y="1524000"/>
            <a:ext cx="917222" cy="1905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19400" y="228600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SUPPLEMENTARY PROTEINS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04189E6-ADE7-FE20-B85B-F93D09826E81}"/>
              </a:ext>
            </a:extLst>
          </p:cNvPr>
          <p:cNvSpPr txBox="1"/>
          <p:nvPr/>
        </p:nvSpPr>
        <p:spPr>
          <a:xfrm>
            <a:off x="2971800" y="914400"/>
            <a:ext cx="294639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600" b="1" i="0" u="none" strike="noStrike" dirty="0"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             </a:t>
            </a:r>
            <a:r>
              <a:rPr lang="en-IN" sz="1600" b="1" i="0" u="none" strike="noStrike" dirty="0" smtClean="0"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     </a:t>
            </a:r>
            <a:r>
              <a:rPr lang="en-IN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</a:t>
            </a:r>
            <a:r>
              <a:rPr lang="en-IN" sz="1600" b="1" i="0" u="none" strike="noStrike" dirty="0" smtClean="0"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) PEL C</a:t>
            </a:r>
            <a:endParaRPr lang="en-IN" sz="1600" b="1" i="0" u="none" strike="noStrike" baseline="30000" dirty="0">
              <a:solidFill>
                <a:srgbClr val="00000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b="1" i="0" u="none" strike="noStrike" baseline="30000" dirty="0"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         </a:t>
            </a:r>
            <a:r>
              <a:rPr lang="en-IN" b="1" i="0" u="none" strike="noStrike" baseline="30000" dirty="0" smtClean="0"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     Native</a:t>
            </a:r>
            <a:r>
              <a:rPr lang="en-IN" b="1" baseline="30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                    QTY                </a:t>
            </a:r>
            <a:endParaRPr lang="en-IN" b="1" i="0" u="none" strike="noStrike" dirty="0">
              <a:solidFill>
                <a:srgbClr val="0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 descr="PEL C NATIVE.png"/>
          <p:cNvPicPr>
            <a:picLocks noChangeAspect="1"/>
          </p:cNvPicPr>
          <p:nvPr/>
        </p:nvPicPr>
        <p:blipFill>
          <a:blip r:embed="rId4" cstate="print"/>
          <a:srcRect l="22222" t="10000" r="28889" b="13333"/>
          <a:stretch>
            <a:fillRect/>
          </a:stretch>
        </p:blipFill>
        <p:spPr>
          <a:xfrm>
            <a:off x="3200400" y="1524000"/>
            <a:ext cx="1219199" cy="1981200"/>
          </a:xfrm>
          <a:prstGeom prst="rect">
            <a:avLst/>
          </a:prstGeom>
        </p:spPr>
      </p:pic>
      <p:pic>
        <p:nvPicPr>
          <p:cNvPr id="8" name="Picture 7" descr="PEL C QTY.png"/>
          <p:cNvPicPr>
            <a:picLocks noChangeAspect="1"/>
          </p:cNvPicPr>
          <p:nvPr/>
        </p:nvPicPr>
        <p:blipFill>
          <a:blip r:embed="rId5" cstate="print"/>
          <a:srcRect l="23333" t="10000" r="26667" b="13333"/>
          <a:stretch>
            <a:fillRect/>
          </a:stretch>
        </p:blipFill>
        <p:spPr>
          <a:xfrm>
            <a:off x="4495800" y="1524000"/>
            <a:ext cx="1196008" cy="1981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FA75AFA-CACD-7F1E-B5ED-732765BAAC10}"/>
              </a:ext>
            </a:extLst>
          </p:cNvPr>
          <p:cNvSpPr txBox="1"/>
          <p:nvPr/>
        </p:nvSpPr>
        <p:spPr>
          <a:xfrm>
            <a:off x="6019800" y="914400"/>
            <a:ext cx="2438161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6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   </a:t>
            </a:r>
            <a:r>
              <a:rPr lang="en-IN" sz="1600" b="1" i="0" u="none" strike="noStrike" dirty="0"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    </a:t>
            </a:r>
            <a:r>
              <a:rPr lang="en-IN" sz="1600" b="1" i="0" u="none" strike="noStrike" dirty="0" smtClean="0"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       </a:t>
            </a:r>
            <a:r>
              <a:rPr lang="en-IN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</a:t>
            </a:r>
            <a:r>
              <a:rPr lang="en-IN" sz="1600" b="1" dirty="0" smtClean="0">
                <a:latin typeface="Arial" pitchFamily="34" charset="0"/>
                <a:cs typeface="Arial" pitchFamily="34" charset="0"/>
              </a:rPr>
              <a:t>) Pel A</a:t>
            </a:r>
            <a:endParaRPr lang="en-IN" sz="1600" b="1" i="0" u="none" strike="noStrike" baseline="30000" dirty="0">
              <a:solidFill>
                <a:srgbClr val="00000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b="1" i="0" u="none" strike="noStrike" baseline="30000" dirty="0"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   </a:t>
            </a:r>
            <a:r>
              <a:rPr lang="en-IN" b="1" i="0" u="none" strike="noStrike" dirty="0" smtClean="0"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IN" b="1" i="0" u="none" strike="noStrike" baseline="30000" dirty="0" smtClean="0"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Native</a:t>
            </a:r>
            <a:r>
              <a:rPr lang="en-IN" b="1" baseline="30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                          </a:t>
            </a:r>
            <a:r>
              <a:rPr lang="en-IN" b="1" baseline="30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QTY            </a:t>
            </a:r>
            <a:endParaRPr lang="en-IN" b="1" i="0" u="none" strike="noStrike" dirty="0">
              <a:solidFill>
                <a:srgbClr val="0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 descr="PEL A Native with.png"/>
          <p:cNvPicPr>
            <a:picLocks noChangeAspect="1"/>
          </p:cNvPicPr>
          <p:nvPr/>
        </p:nvPicPr>
        <p:blipFill>
          <a:blip r:embed="rId6" cstate="print"/>
          <a:srcRect l="27778" t="14444" r="18889" b="10000"/>
          <a:stretch>
            <a:fillRect/>
          </a:stretch>
        </p:blipFill>
        <p:spPr>
          <a:xfrm>
            <a:off x="6096000" y="1600200"/>
            <a:ext cx="1284889" cy="1936750"/>
          </a:xfrm>
          <a:prstGeom prst="rect">
            <a:avLst/>
          </a:prstGeom>
        </p:spPr>
      </p:pic>
      <p:pic>
        <p:nvPicPr>
          <p:cNvPr id="11" name="Picture 10" descr="PEL A QTY with.png"/>
          <p:cNvPicPr>
            <a:picLocks noChangeAspect="1"/>
          </p:cNvPicPr>
          <p:nvPr/>
        </p:nvPicPr>
        <p:blipFill>
          <a:blip r:embed="rId7" cstate="print"/>
          <a:srcRect l="27778" t="14444" r="18889" b="12222"/>
          <a:stretch>
            <a:fillRect/>
          </a:stretch>
        </p:blipFill>
        <p:spPr>
          <a:xfrm>
            <a:off x="7620001" y="1564266"/>
            <a:ext cx="1219200" cy="194093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81200" y="3886200"/>
            <a:ext cx="3028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                </a:t>
            </a:r>
            <a:r>
              <a:rPr lang="en-IN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d) IBP</a:t>
            </a:r>
            <a:endParaRPr lang="en-IN" b="1" baseline="300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IN" b="1" baseline="30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        Native                   </a:t>
            </a:r>
            <a:r>
              <a:rPr lang="en-IN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IN" b="1" baseline="30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QTY             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3" name="Picture 12" descr="IBP_Native.png"/>
          <p:cNvPicPr>
            <a:picLocks noChangeAspect="1"/>
          </p:cNvPicPr>
          <p:nvPr/>
        </p:nvPicPr>
        <p:blipFill>
          <a:blip r:embed="rId8" cstate="print"/>
          <a:srcRect l="32222" t="5556" r="21111" b="11111"/>
          <a:stretch>
            <a:fillRect/>
          </a:stretch>
        </p:blipFill>
        <p:spPr>
          <a:xfrm>
            <a:off x="2286000" y="4419600"/>
            <a:ext cx="1172533" cy="2093810"/>
          </a:xfrm>
          <a:prstGeom prst="rect">
            <a:avLst/>
          </a:prstGeom>
        </p:spPr>
      </p:pic>
      <p:pic>
        <p:nvPicPr>
          <p:cNvPr id="14" name="Picture 13" descr="IBP_QTY.png"/>
          <p:cNvPicPr>
            <a:picLocks noChangeAspect="1"/>
          </p:cNvPicPr>
          <p:nvPr/>
        </p:nvPicPr>
        <p:blipFill>
          <a:blip r:embed="rId9" cstate="print"/>
          <a:srcRect l="31111" t="5556" r="21111" b="11111"/>
          <a:stretch>
            <a:fillRect/>
          </a:stretch>
        </p:blipFill>
        <p:spPr>
          <a:xfrm>
            <a:off x="3657600" y="4419600"/>
            <a:ext cx="1147063" cy="20006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E5DCEC7-8BCB-C27C-04E5-272AEA94468B}"/>
              </a:ext>
            </a:extLst>
          </p:cNvPr>
          <p:cNvSpPr txBox="1"/>
          <p:nvPr/>
        </p:nvSpPr>
        <p:spPr>
          <a:xfrm>
            <a:off x="4572000" y="3886200"/>
            <a:ext cx="3241792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 e) Cthe_2159</a:t>
            </a:r>
            <a:endParaRPr lang="en-IN" sz="1600" b="1" i="0" u="none" strike="noStrike" baseline="30000" dirty="0">
              <a:solidFill>
                <a:srgbClr val="00000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b="1" i="0" u="none" strike="noStrike" baseline="30000" dirty="0"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              </a:t>
            </a:r>
            <a:r>
              <a:rPr lang="en-IN" b="1" i="0" u="none" strike="noStrike" baseline="30000" dirty="0" smtClean="0"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   Native                      QTY</a:t>
            </a:r>
            <a:r>
              <a:rPr lang="en-IN" b="1" baseline="30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                  </a:t>
            </a:r>
            <a:endParaRPr lang="en-IN" b="1" i="0" u="none" strike="noStrike" dirty="0">
              <a:solidFill>
                <a:srgbClr val="0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6" name="Picture 15" descr="Cthe_NATIVE.png"/>
          <p:cNvPicPr>
            <a:picLocks noChangeAspect="1"/>
          </p:cNvPicPr>
          <p:nvPr/>
        </p:nvPicPr>
        <p:blipFill>
          <a:blip r:embed="rId10" cstate="print"/>
          <a:srcRect l="18889" t="4444" r="22222"/>
          <a:stretch>
            <a:fillRect/>
          </a:stretch>
        </p:blipFill>
        <p:spPr>
          <a:xfrm>
            <a:off x="5029200" y="4495800"/>
            <a:ext cx="1219200" cy="1978324"/>
          </a:xfrm>
          <a:prstGeom prst="rect">
            <a:avLst/>
          </a:prstGeom>
        </p:spPr>
      </p:pic>
      <p:pic>
        <p:nvPicPr>
          <p:cNvPr id="17" name="Picture 16" descr="Cthe_QTY.png"/>
          <p:cNvPicPr>
            <a:picLocks noChangeAspect="1"/>
          </p:cNvPicPr>
          <p:nvPr/>
        </p:nvPicPr>
        <p:blipFill>
          <a:blip r:embed="rId11" cstate="print"/>
          <a:srcRect l="18889" t="4444" r="22222"/>
          <a:stretch>
            <a:fillRect/>
          </a:stretch>
        </p:blipFill>
        <p:spPr>
          <a:xfrm>
            <a:off x="6400800" y="4495800"/>
            <a:ext cx="1144771" cy="19476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26FDE70-F13F-EB94-EA13-CACFFC5C9121}"/>
              </a:ext>
            </a:extLst>
          </p:cNvPr>
          <p:cNvSpPr txBox="1"/>
          <p:nvPr/>
        </p:nvSpPr>
        <p:spPr>
          <a:xfrm>
            <a:off x="1447800" y="1905000"/>
            <a:ext cx="23818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4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 </a:t>
            </a:r>
            <a:r>
              <a:rPr lang="en-IN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</a:t>
            </a:r>
            <a:r>
              <a:rPr lang="en-IN" sz="1400" i="0" u="none" strike="noStrike" dirty="0"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) </a:t>
            </a:r>
            <a:r>
              <a:rPr lang="en-IN" sz="1400" i="0" u="none" strike="noStrike" dirty="0" smtClean="0"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UspA1 </a:t>
            </a:r>
            <a:r>
              <a:rPr lang="en-IN" sz="1400" dirty="0"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: </a:t>
            </a:r>
            <a:r>
              <a:rPr lang="en-IN" sz="1400" i="0" u="none" strike="noStrike" dirty="0" smtClean="0"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UspA1</a:t>
            </a:r>
            <a:r>
              <a:rPr lang="en-IN" sz="1400" baseline="30000" dirty="0" smtClean="0"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QTY</a:t>
            </a:r>
            <a:endParaRPr lang="en-IN" sz="1400" i="0" u="none" strike="noStrike" dirty="0">
              <a:solidFill>
                <a:srgbClr val="00000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IN" sz="1400" dirty="0">
                <a:effectLst/>
                <a:latin typeface="Arial" pitchFamily="34" charset="0"/>
                <a:cs typeface="Arial" pitchFamily="34" charset="0"/>
              </a:rPr>
              <a:t>       </a:t>
            </a:r>
            <a:endParaRPr lang="en-IN" sz="1400" b="1" i="0" u="none" strike="noStrike" dirty="0">
              <a:solidFill>
                <a:srgbClr val="0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A97A940-CA5B-9B3E-28E1-EF2812DCDBC1}"/>
              </a:ext>
            </a:extLst>
          </p:cNvPr>
          <p:cNvSpPr txBox="1"/>
          <p:nvPr/>
        </p:nvSpPr>
        <p:spPr>
          <a:xfrm>
            <a:off x="3581400" y="1905000"/>
            <a:ext cx="2601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400" i="0" u="none" strike="noStrike" dirty="0"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  b</a:t>
            </a:r>
            <a:r>
              <a:rPr lang="en-IN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en-IN" sz="1400" i="0" u="none" strike="noStrike" dirty="0"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IN" sz="1400" dirty="0">
                <a:latin typeface="Arial" pitchFamily="34" charset="0"/>
                <a:cs typeface="Arial" pitchFamily="34" charset="0"/>
              </a:rPr>
              <a:t>Pertactin </a:t>
            </a:r>
            <a:r>
              <a:rPr lang="en-IN" sz="1400" dirty="0"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: </a:t>
            </a:r>
            <a:r>
              <a:rPr lang="en-IN" sz="1400" dirty="0">
                <a:latin typeface="Arial" pitchFamily="34" charset="0"/>
                <a:cs typeface="Arial" pitchFamily="34" charset="0"/>
              </a:rPr>
              <a:t>Pertactin</a:t>
            </a:r>
            <a:r>
              <a:rPr lang="en-IN" sz="1400" baseline="30000" dirty="0">
                <a:effectLst/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QTY</a:t>
            </a:r>
            <a:endParaRPr lang="en-IN" sz="1400" i="0" u="none" strike="noStrike" dirty="0">
              <a:effectLst/>
              <a:latin typeface="Arial" pitchFamily="34" charset="0"/>
              <a:cs typeface="Arial" pitchFamily="34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IN" sz="1400" dirty="0">
                <a:effectLst/>
                <a:latin typeface="Arial" pitchFamily="34" charset="0"/>
                <a:cs typeface="Arial" pitchFamily="34" charset="0"/>
              </a:rPr>
              <a:t>     </a:t>
            </a:r>
            <a:endParaRPr lang="en-IN" sz="1400" i="0" u="none" strike="noStrike" dirty="0">
              <a:solidFill>
                <a:srgbClr val="0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624D2570-2EC0-7948-1F08-7F172795B86D}"/>
              </a:ext>
            </a:extLst>
          </p:cNvPr>
          <p:cNvSpPr txBox="1"/>
          <p:nvPr/>
        </p:nvSpPr>
        <p:spPr>
          <a:xfrm>
            <a:off x="5715000" y="1905000"/>
            <a:ext cx="2607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IN" sz="1400" i="0" u="none" strike="noStrike" dirty="0"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IN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</a:t>
            </a:r>
            <a:r>
              <a:rPr lang="en-IN" sz="1400" i="0" u="none" strike="noStrike" dirty="0"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) </a:t>
            </a:r>
            <a:r>
              <a:rPr lang="en-IN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LRRP</a:t>
            </a:r>
            <a:r>
              <a:rPr lang="en-IN" sz="1400" baseline="30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IN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: LRRP</a:t>
            </a:r>
            <a:r>
              <a:rPr lang="en-IN" sz="1400" baseline="30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QTY</a:t>
            </a:r>
            <a:endParaRPr lang="en-IN" sz="1400" baseline="30000" dirty="0">
              <a:latin typeface="Arial" pitchFamily="34" charset="0"/>
              <a:ea typeface="Calibri" panose="020F0502020204030204" pitchFamily="34" charset="0"/>
              <a:cs typeface="Arial" pitchFamily="34" charset="0"/>
            </a:endParaRPr>
          </a:p>
          <a:p>
            <a:pPr algn="ctr"/>
            <a:r>
              <a:rPr lang="en-IN" sz="1400" dirty="0">
                <a:effectLst/>
                <a:latin typeface="Arial" pitchFamily="34" charset="0"/>
                <a:cs typeface="Arial" pitchFamily="34" charset="0"/>
              </a:rPr>
              <a:t>    </a:t>
            </a:r>
            <a:endParaRPr lang="en-IN" sz="1400" b="1" i="0" u="none" strike="noStrike" dirty="0">
              <a:solidFill>
                <a:srgbClr val="0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19400" y="685800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MEMBRANE PROTEINS</a:t>
            </a:r>
            <a:endParaRPr lang="en-US" b="1" dirty="0"/>
          </a:p>
        </p:txBody>
      </p:sp>
      <p:pic>
        <p:nvPicPr>
          <p:cNvPr id="11" name="Picture 10" descr="Super.png"/>
          <p:cNvPicPr>
            <a:picLocks noChangeAspect="1"/>
          </p:cNvPicPr>
          <p:nvPr/>
        </p:nvPicPr>
        <p:blipFill>
          <a:blip r:embed="rId2" cstate="print"/>
          <a:srcRect l="34444" t="10000" r="32222" b="8889"/>
          <a:stretch>
            <a:fillRect/>
          </a:stretch>
        </p:blipFill>
        <p:spPr>
          <a:xfrm>
            <a:off x="6477000" y="2362200"/>
            <a:ext cx="1127343" cy="2743200"/>
          </a:xfrm>
          <a:prstGeom prst="rect">
            <a:avLst/>
          </a:prstGeom>
        </p:spPr>
      </p:pic>
      <p:pic>
        <p:nvPicPr>
          <p:cNvPr id="13" name="Picture 12" descr="PERT super orginal.png"/>
          <p:cNvPicPr>
            <a:picLocks noChangeAspect="1"/>
          </p:cNvPicPr>
          <p:nvPr/>
        </p:nvPicPr>
        <p:blipFill>
          <a:blip r:embed="rId3" cstate="print"/>
          <a:srcRect l="28889" t="14444" r="31111" b="10000"/>
          <a:stretch>
            <a:fillRect/>
          </a:stretch>
        </p:blipFill>
        <p:spPr>
          <a:xfrm>
            <a:off x="4114800" y="2362200"/>
            <a:ext cx="1492623" cy="2819400"/>
          </a:xfrm>
          <a:prstGeom prst="rect">
            <a:avLst/>
          </a:prstGeom>
        </p:spPr>
      </p:pic>
      <p:pic>
        <p:nvPicPr>
          <p:cNvPr id="14" name="Picture 13" descr="super.png"/>
          <p:cNvPicPr>
            <a:picLocks noChangeAspect="1"/>
          </p:cNvPicPr>
          <p:nvPr/>
        </p:nvPicPr>
        <p:blipFill>
          <a:blip r:embed="rId4" cstate="print"/>
          <a:srcRect l="33333" t="20000" r="33334" b="10000"/>
          <a:stretch>
            <a:fillRect/>
          </a:stretch>
        </p:blipFill>
        <p:spPr>
          <a:xfrm>
            <a:off x="1981200" y="2362200"/>
            <a:ext cx="1378857" cy="2895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A8803C5-569D-6ED5-FB74-4757EDEDC7CE}"/>
              </a:ext>
            </a:extLst>
          </p:cNvPr>
          <p:cNvSpPr txBox="1"/>
          <p:nvPr/>
        </p:nvSpPr>
        <p:spPr>
          <a:xfrm>
            <a:off x="4191000" y="3733800"/>
            <a:ext cx="28385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4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IN" sz="14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en-IN" sz="1400" b="1" dirty="0" smtClean="0"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 </a:t>
            </a:r>
            <a:r>
              <a:rPr lang="en-IN" sz="14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AFP </a:t>
            </a:r>
            <a:r>
              <a:rPr lang="en-IN" sz="1400" b="1" dirty="0"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: </a:t>
            </a:r>
            <a:r>
              <a:rPr lang="en-IN" sz="14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AFP</a:t>
            </a:r>
            <a:r>
              <a:rPr lang="en-IN" sz="1400" b="1" baseline="30000" dirty="0"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QTY</a:t>
            </a:r>
            <a:endParaRPr lang="en-IN" sz="1400" b="1" i="0" u="none" strike="noStrike" baseline="30000" dirty="0">
              <a:solidFill>
                <a:srgbClr val="00000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IN" sz="1400" dirty="0">
                <a:effectLst/>
                <a:latin typeface="Arial" pitchFamily="34" charset="0"/>
                <a:cs typeface="Arial" pitchFamily="34" charset="0"/>
              </a:rPr>
              <a:t>        </a:t>
            </a:r>
            <a:endParaRPr lang="en-IN" sz="1400" b="1" i="0" u="none" strike="noStrike" dirty="0">
              <a:solidFill>
                <a:srgbClr val="0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7" name="Picture 16" descr="super.png"/>
          <p:cNvPicPr>
            <a:picLocks noChangeAspect="1"/>
          </p:cNvPicPr>
          <p:nvPr/>
        </p:nvPicPr>
        <p:blipFill>
          <a:blip r:embed="rId2" cstate="print"/>
          <a:srcRect l="36667" t="14444" r="35555" b="13333"/>
          <a:stretch>
            <a:fillRect/>
          </a:stretch>
        </p:blipFill>
        <p:spPr>
          <a:xfrm>
            <a:off x="5105400" y="4191000"/>
            <a:ext cx="990600" cy="21479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A8803C5-569D-6ED5-FB74-4757EDEDC7CE}"/>
              </a:ext>
            </a:extLst>
          </p:cNvPr>
          <p:cNvSpPr txBox="1"/>
          <p:nvPr/>
        </p:nvSpPr>
        <p:spPr>
          <a:xfrm>
            <a:off x="2209800" y="3733800"/>
            <a:ext cx="28528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4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lang="en-IN" sz="14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en-IN" sz="1400" b="1" dirty="0" smtClean="0"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 Cthe_2159: Cthe_2159</a:t>
            </a:r>
            <a:r>
              <a:rPr lang="en-IN" sz="1400" b="1" baseline="30000" dirty="0" smtClean="0"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QTY</a:t>
            </a:r>
            <a:endParaRPr lang="en-IN" sz="1400" b="1" i="0" u="none" strike="noStrike" baseline="30000" dirty="0">
              <a:solidFill>
                <a:srgbClr val="00000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IN" sz="1400" dirty="0">
                <a:effectLst/>
                <a:latin typeface="Arial" pitchFamily="34" charset="0"/>
                <a:cs typeface="Arial" pitchFamily="34" charset="0"/>
              </a:rPr>
              <a:t>        </a:t>
            </a:r>
            <a:endParaRPr lang="en-IN" sz="1400" b="1" i="0" u="none" strike="noStrike" dirty="0">
              <a:solidFill>
                <a:srgbClr val="0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9" name="Picture 18" descr="Cthe_SUPER.png"/>
          <p:cNvPicPr>
            <a:picLocks noChangeAspect="1"/>
          </p:cNvPicPr>
          <p:nvPr/>
        </p:nvPicPr>
        <p:blipFill>
          <a:blip r:embed="rId3" cstate="print"/>
          <a:srcRect l="18889" t="4444" r="21111"/>
          <a:stretch>
            <a:fillRect/>
          </a:stretch>
        </p:blipFill>
        <p:spPr>
          <a:xfrm>
            <a:off x="2895600" y="4191000"/>
            <a:ext cx="1336254" cy="212810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F26FDE70-F13F-EB94-EA13-CACFFC5C9121}"/>
              </a:ext>
            </a:extLst>
          </p:cNvPr>
          <p:cNvSpPr txBox="1"/>
          <p:nvPr/>
        </p:nvSpPr>
        <p:spPr>
          <a:xfrm>
            <a:off x="1447800" y="990600"/>
            <a:ext cx="2393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4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 </a:t>
            </a:r>
            <a:r>
              <a:rPr lang="en-IN" sz="14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</a:t>
            </a:r>
            <a:r>
              <a:rPr lang="en-IN" sz="1400" b="1" i="0" u="none" strike="noStrike" dirty="0" smtClean="0"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) </a:t>
            </a:r>
            <a:r>
              <a:rPr lang="en-IN" sz="1400" b="1" dirty="0" smtClean="0">
                <a:solidFill>
                  <a:srgbClr val="000000"/>
                </a:solidFill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PEL C</a:t>
            </a:r>
            <a:r>
              <a:rPr lang="en-IN" sz="1400" b="1" dirty="0" smtClean="0"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: PEL C</a:t>
            </a:r>
            <a:r>
              <a:rPr lang="en-IN" sz="1400" b="1" baseline="30000" dirty="0" smtClean="0"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QTY</a:t>
            </a:r>
            <a:endParaRPr lang="en-IN" sz="1400" b="1" i="0" u="none" strike="noStrike" dirty="0">
              <a:solidFill>
                <a:srgbClr val="00000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IN" sz="1400" dirty="0">
                <a:effectLst/>
                <a:latin typeface="Arial" pitchFamily="34" charset="0"/>
                <a:cs typeface="Arial" pitchFamily="34" charset="0"/>
              </a:rPr>
              <a:t>       </a:t>
            </a:r>
            <a:endParaRPr lang="en-IN" sz="1400" b="1" i="0" u="none" strike="noStrike" dirty="0">
              <a:solidFill>
                <a:srgbClr val="0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20" descr="PEL C SUPER.png"/>
          <p:cNvPicPr>
            <a:picLocks noChangeAspect="1"/>
          </p:cNvPicPr>
          <p:nvPr/>
        </p:nvPicPr>
        <p:blipFill>
          <a:blip r:embed="rId4" cstate="print"/>
          <a:srcRect l="22222" t="10000" r="28889" b="13333"/>
          <a:stretch>
            <a:fillRect/>
          </a:stretch>
        </p:blipFill>
        <p:spPr>
          <a:xfrm>
            <a:off x="1981200" y="1371600"/>
            <a:ext cx="1332948" cy="20903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CA97A940-CA5B-9B3E-28E1-EF2812DCDBC1}"/>
              </a:ext>
            </a:extLst>
          </p:cNvPr>
          <p:cNvSpPr txBox="1"/>
          <p:nvPr/>
        </p:nvSpPr>
        <p:spPr>
          <a:xfrm>
            <a:off x="3429000" y="990600"/>
            <a:ext cx="22802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400" b="1" i="0" u="none" strike="noStrike" dirty="0"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  </a:t>
            </a:r>
            <a:r>
              <a:rPr lang="en-IN" sz="1400" b="1" i="0" u="none" strike="noStrike" dirty="0" smtClean="0"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b</a:t>
            </a:r>
            <a:r>
              <a:rPr lang="en-IN" sz="14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en-IN" sz="1400" b="1" i="0" u="none" strike="noStrike" dirty="0" smtClean="0"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  </a:t>
            </a:r>
            <a:r>
              <a:rPr lang="en-IN" sz="1400" dirty="0" smtClean="0">
                <a:solidFill>
                  <a:srgbClr val="333333"/>
                </a:solidFill>
                <a:effectLst/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 </a:t>
            </a:r>
            <a:r>
              <a:rPr lang="en-IN" sz="1400" b="1" dirty="0" smtClean="0"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PEL A: </a:t>
            </a:r>
            <a:r>
              <a:rPr lang="en-IN" sz="1400" b="1" dirty="0" smtClean="0">
                <a:effectLst/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PEL A</a:t>
            </a:r>
            <a:r>
              <a:rPr lang="en-IN" sz="1400" b="1" baseline="30000" dirty="0" smtClean="0">
                <a:effectLst/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QTY</a:t>
            </a:r>
            <a:endParaRPr lang="en-IN" sz="1400" b="1" i="0" u="none" strike="noStrike" dirty="0">
              <a:effectLst/>
              <a:latin typeface="Arial" pitchFamily="34" charset="0"/>
              <a:cs typeface="Arial" pitchFamily="34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IN" sz="1400" dirty="0">
                <a:effectLst/>
                <a:latin typeface="Arial" pitchFamily="34" charset="0"/>
                <a:cs typeface="Arial" pitchFamily="34" charset="0"/>
              </a:rPr>
              <a:t>     </a:t>
            </a:r>
            <a:endParaRPr lang="en-IN" sz="1400" b="1" i="0" u="none" strike="noStrike" dirty="0">
              <a:solidFill>
                <a:srgbClr val="0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3" name="Picture 22" descr="PEL_A Super with conversion.png"/>
          <p:cNvPicPr>
            <a:picLocks noChangeAspect="1"/>
          </p:cNvPicPr>
          <p:nvPr/>
        </p:nvPicPr>
        <p:blipFill>
          <a:blip r:embed="rId5" cstate="print"/>
          <a:srcRect l="27778" t="15556" r="18889" b="10000"/>
          <a:stretch>
            <a:fillRect/>
          </a:stretch>
        </p:blipFill>
        <p:spPr>
          <a:xfrm>
            <a:off x="4038600" y="1524000"/>
            <a:ext cx="1356971" cy="19812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624D2570-2EC0-7948-1F08-7F172795B86D}"/>
              </a:ext>
            </a:extLst>
          </p:cNvPr>
          <p:cNvSpPr txBox="1"/>
          <p:nvPr/>
        </p:nvSpPr>
        <p:spPr>
          <a:xfrm>
            <a:off x="5181600" y="990600"/>
            <a:ext cx="22802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4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IN" sz="1400" b="1" i="0" u="none" strike="noStrike" dirty="0"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IN" sz="14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</a:t>
            </a:r>
            <a:r>
              <a:rPr lang="en-IN" sz="1400" b="1" i="0" u="none" strike="noStrike" dirty="0" smtClean="0"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) </a:t>
            </a:r>
            <a:r>
              <a:rPr lang="en-IN" sz="14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IBP: IBP</a:t>
            </a:r>
            <a:r>
              <a:rPr lang="en-IN" sz="1400" b="1" baseline="30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QTY</a:t>
            </a:r>
            <a:endParaRPr lang="en-IN" sz="1400" b="1" baseline="30000" dirty="0">
              <a:latin typeface="Arial" pitchFamily="34" charset="0"/>
              <a:ea typeface="Calibri" panose="020F0502020204030204" pitchFamily="34" charset="0"/>
              <a:cs typeface="Arial" pitchFamily="34" charset="0"/>
            </a:endParaRPr>
          </a:p>
          <a:p>
            <a:pPr algn="ctr"/>
            <a:r>
              <a:rPr lang="en-IN" sz="1400" dirty="0">
                <a:effectLst/>
                <a:latin typeface="Arial" pitchFamily="34" charset="0"/>
                <a:cs typeface="Arial" pitchFamily="34" charset="0"/>
              </a:rPr>
              <a:t>    </a:t>
            </a:r>
            <a:endParaRPr lang="en-IN" sz="1400" b="1" i="0" u="none" strike="noStrike" dirty="0">
              <a:solidFill>
                <a:srgbClr val="0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5" name="Picture 24" descr="IBP_Super_0.png"/>
          <p:cNvPicPr>
            <a:picLocks noChangeAspect="1"/>
          </p:cNvPicPr>
          <p:nvPr/>
        </p:nvPicPr>
        <p:blipFill>
          <a:blip r:embed="rId6" cstate="print"/>
          <a:srcRect l="32222" t="5556" r="21111" b="11111"/>
          <a:stretch>
            <a:fillRect/>
          </a:stretch>
        </p:blipFill>
        <p:spPr>
          <a:xfrm>
            <a:off x="5943600" y="1371600"/>
            <a:ext cx="1181709" cy="2110195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3124200" y="304800"/>
            <a:ext cx="2851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SUPPLEMENTARY PROTEINS</a:t>
            </a:r>
            <a:endParaRPr lang="en-US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FA75AFA-CACD-7F1E-B5ED-732765BAAC10}"/>
              </a:ext>
            </a:extLst>
          </p:cNvPr>
          <p:cNvSpPr txBox="1"/>
          <p:nvPr/>
        </p:nvSpPr>
        <p:spPr>
          <a:xfrm>
            <a:off x="3200400" y="2057400"/>
            <a:ext cx="2743200" cy="666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   </a:t>
            </a:r>
            <a:r>
              <a:rPr lang="en-IN" sz="1400" i="0" u="none" strike="noStrike" dirty="0"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        </a:t>
            </a:r>
            <a:r>
              <a:rPr lang="en-IN" sz="1400" i="0" u="none" strike="noStrike" dirty="0" smtClean="0"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      b</a:t>
            </a:r>
            <a:r>
              <a:rPr lang="en-IN" sz="1400" dirty="0">
                <a:latin typeface="Arial" pitchFamily="34" charset="0"/>
                <a:cs typeface="Arial" pitchFamily="34" charset="0"/>
              </a:rPr>
              <a:t>) </a:t>
            </a:r>
            <a:r>
              <a:rPr lang="en-IN" sz="1400" dirty="0" smtClean="0">
                <a:latin typeface="Arial" pitchFamily="34" charset="0"/>
                <a:cs typeface="Arial" pitchFamily="34" charset="0"/>
              </a:rPr>
              <a:t>Pertactin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IN" sz="1400" i="0" u="none" strike="noStrike" baseline="30000" dirty="0">
              <a:solidFill>
                <a:srgbClr val="00000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400" i="0" u="none" strike="noStrike" baseline="30000" dirty="0"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      </a:t>
            </a:r>
            <a:r>
              <a:rPr lang="en-IN" sz="1400" i="0" u="none" strike="noStrike" baseline="30000" dirty="0" smtClean="0"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          </a:t>
            </a:r>
            <a:r>
              <a:rPr lang="en-IN" sz="1400" i="0" u="none" strike="noStrike" baseline="30000" dirty="0"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Native</a:t>
            </a:r>
            <a:r>
              <a:rPr lang="en-IN" sz="1400" baseline="30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              </a:t>
            </a:r>
            <a:r>
              <a:rPr lang="en-IN" sz="1400" baseline="30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          </a:t>
            </a:r>
            <a:r>
              <a:rPr lang="en-IN" sz="1400" baseline="30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QTY            </a:t>
            </a:r>
            <a:endParaRPr lang="en-IN" sz="1400" i="0" u="none" strike="noStrike" dirty="0">
              <a:solidFill>
                <a:srgbClr val="0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04189E6-ADE7-FE20-B85B-F93D09826E81}"/>
              </a:ext>
            </a:extLst>
          </p:cNvPr>
          <p:cNvSpPr txBox="1"/>
          <p:nvPr/>
        </p:nvSpPr>
        <p:spPr>
          <a:xfrm>
            <a:off x="1066800" y="2057400"/>
            <a:ext cx="2133600" cy="666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400" i="0" u="none" strike="noStrike" dirty="0"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         </a:t>
            </a:r>
            <a:r>
              <a:rPr lang="en-IN" sz="1400" i="0" u="none" strike="noStrike" dirty="0" smtClean="0"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      a</a:t>
            </a:r>
            <a:r>
              <a:rPr lang="en-IN" sz="1400" i="0" u="none" strike="noStrike" dirty="0"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) </a:t>
            </a:r>
            <a:r>
              <a:rPr lang="en-IN" sz="1400" i="0" u="none" strike="noStrike" dirty="0" smtClean="0"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UspA1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IN" sz="1400" baseline="300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400" i="0" u="none" strike="noStrike" baseline="30000" dirty="0" smtClean="0"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IN" sz="1400" i="0" u="none" strike="noStrike" baseline="30000" dirty="0" smtClean="0"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      Native</a:t>
            </a:r>
            <a:r>
              <a:rPr lang="en-IN" sz="1400" baseline="30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                               </a:t>
            </a:r>
            <a:r>
              <a:rPr lang="en-IN" sz="1400" baseline="30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QTY                </a:t>
            </a:r>
            <a:endParaRPr lang="en-IN" sz="1400" i="0" u="none" strike="noStrike" dirty="0">
              <a:solidFill>
                <a:srgbClr val="0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43600" y="2057400"/>
            <a:ext cx="2514600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              </a:t>
            </a:r>
            <a:r>
              <a:rPr lang="en-IN" sz="1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c</a:t>
            </a:r>
            <a:r>
              <a:rPr lang="en-IN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) </a:t>
            </a:r>
            <a:r>
              <a:rPr lang="en-IN" sz="1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LRRP</a:t>
            </a:r>
          </a:p>
          <a:p>
            <a:endParaRPr lang="en-IN" sz="600" baseline="300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endParaRPr lang="en-IN" sz="700" baseline="300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IN" sz="1400" baseline="30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         Native                     </a:t>
            </a:r>
            <a:r>
              <a:rPr lang="en-IN" sz="1400" baseline="30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IN" sz="1400" baseline="30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        </a:t>
            </a:r>
            <a:r>
              <a:rPr lang="en-IN" sz="1400" baseline="30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QTY              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48000" y="914400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MEMBRANE PROTEINS</a:t>
            </a:r>
            <a:endParaRPr lang="en-US" b="1" dirty="0"/>
          </a:p>
        </p:txBody>
      </p:sp>
      <p:pic>
        <p:nvPicPr>
          <p:cNvPr id="16" name="Picture 15" descr="PERTACTIN_QTY.png"/>
          <p:cNvPicPr>
            <a:picLocks noChangeAspect="1"/>
          </p:cNvPicPr>
          <p:nvPr/>
        </p:nvPicPr>
        <p:blipFill>
          <a:blip r:embed="rId2" cstate="print"/>
          <a:srcRect l="30000" t="18889" r="34444" b="18889"/>
          <a:stretch>
            <a:fillRect/>
          </a:stretch>
        </p:blipFill>
        <p:spPr>
          <a:xfrm>
            <a:off x="4724401" y="2667000"/>
            <a:ext cx="1066800" cy="1866900"/>
          </a:xfrm>
          <a:prstGeom prst="rect">
            <a:avLst/>
          </a:prstGeom>
        </p:spPr>
      </p:pic>
      <p:pic>
        <p:nvPicPr>
          <p:cNvPr id="17" name="Picture 16" descr="PERTACTIN_NATIVE.png"/>
          <p:cNvPicPr>
            <a:picLocks noChangeAspect="1"/>
          </p:cNvPicPr>
          <p:nvPr/>
        </p:nvPicPr>
        <p:blipFill>
          <a:blip r:embed="rId3" cstate="print"/>
          <a:srcRect l="31111" t="17778" r="31111" b="15556"/>
          <a:stretch>
            <a:fillRect/>
          </a:stretch>
        </p:blipFill>
        <p:spPr>
          <a:xfrm>
            <a:off x="3505200" y="2667000"/>
            <a:ext cx="1066800" cy="1882587"/>
          </a:xfrm>
          <a:prstGeom prst="rect">
            <a:avLst/>
          </a:prstGeom>
        </p:spPr>
      </p:pic>
      <p:pic>
        <p:nvPicPr>
          <p:cNvPr id="12" name="Picture 11" descr="LRRP_QTY.png"/>
          <p:cNvPicPr>
            <a:picLocks noChangeAspect="1"/>
          </p:cNvPicPr>
          <p:nvPr/>
        </p:nvPicPr>
        <p:blipFill>
          <a:blip r:embed="rId4" cstate="print"/>
          <a:srcRect l="32222" t="20000" r="34444" b="24444"/>
          <a:stretch>
            <a:fillRect/>
          </a:stretch>
        </p:blipFill>
        <p:spPr>
          <a:xfrm>
            <a:off x="7362404" y="2743200"/>
            <a:ext cx="1095796" cy="1826327"/>
          </a:xfrm>
          <a:prstGeom prst="rect">
            <a:avLst/>
          </a:prstGeom>
        </p:spPr>
      </p:pic>
      <p:pic>
        <p:nvPicPr>
          <p:cNvPr id="13" name="Picture 12" descr="LRRP_NATIVE.png"/>
          <p:cNvPicPr>
            <a:picLocks noChangeAspect="1"/>
          </p:cNvPicPr>
          <p:nvPr/>
        </p:nvPicPr>
        <p:blipFill>
          <a:blip r:embed="rId5" cstate="print"/>
          <a:srcRect l="26667" t="20000" r="44444" b="24444"/>
          <a:stretch>
            <a:fillRect/>
          </a:stretch>
        </p:blipFill>
        <p:spPr>
          <a:xfrm>
            <a:off x="6138672" y="2667000"/>
            <a:ext cx="990600" cy="1905000"/>
          </a:xfrm>
          <a:prstGeom prst="rect">
            <a:avLst/>
          </a:prstGeom>
        </p:spPr>
      </p:pic>
      <p:pic>
        <p:nvPicPr>
          <p:cNvPr id="14" name="Picture 13" descr="USPA1_NATIVE.png"/>
          <p:cNvPicPr>
            <a:picLocks noChangeAspect="1"/>
          </p:cNvPicPr>
          <p:nvPr/>
        </p:nvPicPr>
        <p:blipFill>
          <a:blip r:embed="rId6" cstate="print"/>
          <a:srcRect l="35714" t="25000" r="35714" b="21428"/>
          <a:stretch>
            <a:fillRect/>
          </a:stretch>
        </p:blipFill>
        <p:spPr>
          <a:xfrm>
            <a:off x="990600" y="2590800"/>
            <a:ext cx="1066800" cy="2000250"/>
          </a:xfrm>
          <a:prstGeom prst="rect">
            <a:avLst/>
          </a:prstGeom>
        </p:spPr>
      </p:pic>
      <p:pic>
        <p:nvPicPr>
          <p:cNvPr id="15" name="Picture 14" descr="USPA1_QTY.png"/>
          <p:cNvPicPr>
            <a:picLocks noChangeAspect="1"/>
          </p:cNvPicPr>
          <p:nvPr/>
        </p:nvPicPr>
        <p:blipFill>
          <a:blip r:embed="rId7" cstate="print"/>
          <a:srcRect l="35714" t="23214" r="41072" b="32143"/>
          <a:stretch>
            <a:fillRect/>
          </a:stretch>
        </p:blipFill>
        <p:spPr>
          <a:xfrm>
            <a:off x="2322576" y="2590800"/>
            <a:ext cx="1030224" cy="1981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E5DCEC7-8BCB-C27C-04E5-272AEA94468B}"/>
              </a:ext>
            </a:extLst>
          </p:cNvPr>
          <p:cNvSpPr txBox="1"/>
          <p:nvPr/>
        </p:nvSpPr>
        <p:spPr>
          <a:xfrm>
            <a:off x="4800600" y="3657600"/>
            <a:ext cx="2590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   </a:t>
            </a:r>
            <a:r>
              <a:rPr lang="en-IN" sz="16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d) AFP</a:t>
            </a:r>
            <a:endParaRPr lang="en-IN" sz="1600" b="1" i="0" u="none" strike="noStrike" baseline="30000" dirty="0">
              <a:solidFill>
                <a:srgbClr val="00000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600" b="1" i="0" u="none" strike="noStrike" baseline="30000" dirty="0"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              Native                </a:t>
            </a:r>
            <a:r>
              <a:rPr lang="en-IN" sz="1600" b="1" i="0" u="none" strike="noStrike" dirty="0" smtClean="0"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      </a:t>
            </a:r>
            <a:r>
              <a:rPr lang="en-IN" sz="1600" b="1" i="0" u="none" strike="noStrike" baseline="30000" dirty="0" smtClean="0"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QTY</a:t>
            </a:r>
            <a:r>
              <a:rPr lang="en-IN" sz="1600" b="1" baseline="30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                  </a:t>
            </a:r>
            <a:endParaRPr lang="en-IN" sz="1600" b="1" i="0" u="none" strike="noStrike" dirty="0">
              <a:solidFill>
                <a:srgbClr val="0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 descr="AFP_NATIVE.png"/>
          <p:cNvPicPr>
            <a:picLocks noChangeAspect="1"/>
          </p:cNvPicPr>
          <p:nvPr/>
        </p:nvPicPr>
        <p:blipFill>
          <a:blip r:embed="rId2" cstate="print"/>
          <a:srcRect l="36667" t="25556" r="40000" b="24444"/>
          <a:stretch>
            <a:fillRect/>
          </a:stretch>
        </p:blipFill>
        <p:spPr>
          <a:xfrm>
            <a:off x="5105400" y="4419600"/>
            <a:ext cx="1000125" cy="1600200"/>
          </a:xfrm>
          <a:prstGeom prst="rect">
            <a:avLst/>
          </a:prstGeom>
        </p:spPr>
      </p:pic>
      <p:pic>
        <p:nvPicPr>
          <p:cNvPr id="4" name="Picture 3" descr="AFP_QTY.png"/>
          <p:cNvPicPr>
            <a:picLocks noChangeAspect="1"/>
          </p:cNvPicPr>
          <p:nvPr/>
        </p:nvPicPr>
        <p:blipFill>
          <a:blip r:embed="rId3" cstate="print"/>
          <a:srcRect l="38889" t="28889" r="38889" b="26667"/>
          <a:stretch>
            <a:fillRect/>
          </a:stretch>
        </p:blipFill>
        <p:spPr>
          <a:xfrm>
            <a:off x="6324600" y="4419599"/>
            <a:ext cx="1066800" cy="16412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E5DCEC7-8BCB-C27C-04E5-272AEA94468B}"/>
              </a:ext>
            </a:extLst>
          </p:cNvPr>
          <p:cNvSpPr txBox="1"/>
          <p:nvPr/>
        </p:nvSpPr>
        <p:spPr>
          <a:xfrm>
            <a:off x="1981200" y="3657600"/>
            <a:ext cx="28319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     d) Cthe_2159</a:t>
            </a:r>
            <a:endParaRPr lang="en-IN" sz="1600" b="1" i="0" u="none" strike="noStrike" baseline="30000" dirty="0">
              <a:solidFill>
                <a:srgbClr val="00000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600" b="1" i="0" u="none" strike="noStrike" baseline="30000" dirty="0"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          </a:t>
            </a:r>
            <a:r>
              <a:rPr lang="en-IN" sz="1600" b="1" i="0" u="none" strike="noStrike" baseline="30000" dirty="0" smtClean="0"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    Native                                 </a:t>
            </a:r>
            <a:r>
              <a:rPr lang="en-IN" sz="1600" b="1" i="0" u="none" strike="noStrike" baseline="30000" dirty="0"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QTY</a:t>
            </a:r>
            <a:r>
              <a:rPr lang="en-IN" sz="1600" b="1" baseline="30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                  </a:t>
            </a:r>
            <a:endParaRPr lang="en-IN" sz="1600" b="1" i="0" u="none" strike="noStrike" dirty="0">
              <a:solidFill>
                <a:srgbClr val="0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FA75AFA-CACD-7F1E-B5ED-732765BAAC10}"/>
              </a:ext>
            </a:extLst>
          </p:cNvPr>
          <p:cNvSpPr txBox="1"/>
          <p:nvPr/>
        </p:nvSpPr>
        <p:spPr>
          <a:xfrm>
            <a:off x="3657600" y="990600"/>
            <a:ext cx="26171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6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   </a:t>
            </a:r>
            <a:r>
              <a:rPr lang="en-IN" sz="1600" b="1" i="0" u="none" strike="noStrike" dirty="0"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          </a:t>
            </a:r>
            <a:r>
              <a:rPr lang="en-IN" sz="1600" b="1" i="0" u="none" strike="noStrike" dirty="0" smtClean="0"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  b</a:t>
            </a:r>
            <a:r>
              <a:rPr lang="en-IN" sz="1600" b="1" dirty="0" smtClean="0">
                <a:latin typeface="Arial" pitchFamily="34" charset="0"/>
                <a:cs typeface="Arial" pitchFamily="34" charset="0"/>
              </a:rPr>
              <a:t>) Pel A</a:t>
            </a:r>
            <a:endParaRPr lang="en-IN" sz="1600" b="1" i="0" u="none" strike="noStrike" baseline="30000" dirty="0">
              <a:solidFill>
                <a:srgbClr val="00000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600" b="1" i="0" u="none" strike="noStrike" baseline="30000" dirty="0"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        Native</a:t>
            </a:r>
            <a:r>
              <a:rPr lang="en-IN" sz="1600" b="1" baseline="30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                           </a:t>
            </a:r>
            <a:r>
              <a:rPr lang="en-IN" sz="1600" b="1" baseline="30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  </a:t>
            </a:r>
            <a:r>
              <a:rPr lang="en-IN" sz="1600" b="1" baseline="30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QTY            </a:t>
            </a:r>
            <a:endParaRPr lang="en-IN" sz="1600" b="1" i="0" u="none" strike="noStrike" dirty="0">
              <a:solidFill>
                <a:srgbClr val="0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04189E6-ADE7-FE20-B85B-F93D09826E81}"/>
              </a:ext>
            </a:extLst>
          </p:cNvPr>
          <p:cNvSpPr txBox="1"/>
          <p:nvPr/>
        </p:nvSpPr>
        <p:spPr>
          <a:xfrm>
            <a:off x="609600" y="1066800"/>
            <a:ext cx="2667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600" b="1" i="0" u="none" strike="noStrike" dirty="0"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               </a:t>
            </a:r>
            <a:r>
              <a:rPr lang="en-IN" sz="1600" b="1" i="0" u="none" strike="noStrike" dirty="0" smtClean="0"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  a) PEL C</a:t>
            </a:r>
            <a:endParaRPr lang="en-IN" sz="1600" b="1" i="0" u="none" strike="noStrike" baseline="30000" dirty="0">
              <a:solidFill>
                <a:srgbClr val="00000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600" b="1" i="0" u="none" strike="noStrike" baseline="30000" dirty="0"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         Native</a:t>
            </a:r>
            <a:r>
              <a:rPr lang="en-IN" sz="1600" b="1" baseline="30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                              QTY                </a:t>
            </a:r>
            <a:endParaRPr lang="en-IN" sz="1600" b="1" i="0" u="none" strike="noStrike" dirty="0">
              <a:solidFill>
                <a:srgbClr val="0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 descr="PEL_C_NATIVE.png"/>
          <p:cNvPicPr>
            <a:picLocks noChangeAspect="1"/>
          </p:cNvPicPr>
          <p:nvPr/>
        </p:nvPicPr>
        <p:blipFill>
          <a:blip r:embed="rId4" cstate="print"/>
          <a:srcRect l="30000" t="21111" r="26667" b="22222"/>
          <a:stretch>
            <a:fillRect/>
          </a:stretch>
        </p:blipFill>
        <p:spPr>
          <a:xfrm>
            <a:off x="533400" y="1676400"/>
            <a:ext cx="1246093" cy="1629506"/>
          </a:xfrm>
          <a:prstGeom prst="rect">
            <a:avLst/>
          </a:prstGeom>
        </p:spPr>
      </p:pic>
      <p:pic>
        <p:nvPicPr>
          <p:cNvPr id="9" name="Picture 8" descr="PEL_C_QTY.png"/>
          <p:cNvPicPr>
            <a:picLocks noChangeAspect="1"/>
          </p:cNvPicPr>
          <p:nvPr/>
        </p:nvPicPr>
        <p:blipFill>
          <a:blip r:embed="rId5" cstate="print"/>
          <a:srcRect l="30000" t="20000" r="27778" b="20000"/>
          <a:stretch>
            <a:fillRect/>
          </a:stretch>
        </p:blipFill>
        <p:spPr>
          <a:xfrm>
            <a:off x="2050252" y="1600200"/>
            <a:ext cx="1187643" cy="1687703"/>
          </a:xfrm>
          <a:prstGeom prst="rect">
            <a:avLst/>
          </a:prstGeom>
        </p:spPr>
      </p:pic>
      <p:pic>
        <p:nvPicPr>
          <p:cNvPr id="10" name="Picture 9" descr="Cthe_2159_NATIVE.png"/>
          <p:cNvPicPr>
            <a:picLocks noChangeAspect="1"/>
          </p:cNvPicPr>
          <p:nvPr/>
        </p:nvPicPr>
        <p:blipFill>
          <a:blip r:embed="rId6" cstate="print"/>
          <a:srcRect l="28889" t="21111" r="31111" b="21111"/>
          <a:stretch>
            <a:fillRect/>
          </a:stretch>
        </p:blipFill>
        <p:spPr>
          <a:xfrm>
            <a:off x="2286000" y="4343400"/>
            <a:ext cx="1167861" cy="1686910"/>
          </a:xfrm>
          <a:prstGeom prst="rect">
            <a:avLst/>
          </a:prstGeom>
        </p:spPr>
      </p:pic>
      <p:pic>
        <p:nvPicPr>
          <p:cNvPr id="11" name="Picture 10" descr="Cthe_2159_QTY.png"/>
          <p:cNvPicPr>
            <a:picLocks noChangeAspect="1"/>
          </p:cNvPicPr>
          <p:nvPr/>
        </p:nvPicPr>
        <p:blipFill>
          <a:blip r:embed="rId7" cstate="print"/>
          <a:srcRect l="30000" t="18889" r="28968" b="24537"/>
          <a:stretch>
            <a:fillRect/>
          </a:stretch>
        </p:blipFill>
        <p:spPr>
          <a:xfrm>
            <a:off x="3733800" y="4372263"/>
            <a:ext cx="1155561" cy="1593273"/>
          </a:xfrm>
          <a:prstGeom prst="rect">
            <a:avLst/>
          </a:prstGeom>
        </p:spPr>
      </p:pic>
      <p:pic>
        <p:nvPicPr>
          <p:cNvPr id="12" name="Picture 11" descr="PEL_NATIVE_WITH.png"/>
          <p:cNvPicPr>
            <a:picLocks noChangeAspect="1"/>
          </p:cNvPicPr>
          <p:nvPr/>
        </p:nvPicPr>
        <p:blipFill>
          <a:blip r:embed="rId8" cstate="print"/>
          <a:srcRect l="28889" t="23333" r="26667" b="23333"/>
          <a:stretch>
            <a:fillRect/>
          </a:stretch>
        </p:blipFill>
        <p:spPr>
          <a:xfrm>
            <a:off x="3581400" y="1676400"/>
            <a:ext cx="1277387" cy="1600200"/>
          </a:xfrm>
          <a:prstGeom prst="rect">
            <a:avLst/>
          </a:prstGeom>
        </p:spPr>
      </p:pic>
      <p:pic>
        <p:nvPicPr>
          <p:cNvPr id="13" name="Picture 12" descr="PEL_QTY_WITH.png"/>
          <p:cNvPicPr>
            <a:picLocks noChangeAspect="1"/>
          </p:cNvPicPr>
          <p:nvPr/>
        </p:nvPicPr>
        <p:blipFill>
          <a:blip r:embed="rId9" cstate="print"/>
          <a:srcRect l="27778" t="24444" r="28889" b="21111"/>
          <a:stretch>
            <a:fillRect/>
          </a:stretch>
        </p:blipFill>
        <p:spPr>
          <a:xfrm>
            <a:off x="5029200" y="1676400"/>
            <a:ext cx="1201550" cy="165215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324600" y="990600"/>
            <a:ext cx="2659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               c) IBP</a:t>
            </a:r>
            <a:endParaRPr lang="en-IN" sz="1600" b="1" baseline="300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IN" sz="1600" b="1" baseline="30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         Native                        QTY              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14" descr="IBP_NATIVE..png"/>
          <p:cNvPicPr>
            <a:picLocks noChangeAspect="1"/>
          </p:cNvPicPr>
          <p:nvPr/>
        </p:nvPicPr>
        <p:blipFill>
          <a:blip r:embed="rId10" cstate="print"/>
          <a:srcRect l="28889" t="20000" r="34444" b="22222"/>
          <a:stretch>
            <a:fillRect/>
          </a:stretch>
        </p:blipFill>
        <p:spPr>
          <a:xfrm>
            <a:off x="6477000" y="1676400"/>
            <a:ext cx="1051308" cy="1600201"/>
          </a:xfrm>
          <a:prstGeom prst="rect">
            <a:avLst/>
          </a:prstGeom>
        </p:spPr>
      </p:pic>
      <p:pic>
        <p:nvPicPr>
          <p:cNvPr id="16" name="Picture 15" descr="IBP_QTY.png"/>
          <p:cNvPicPr>
            <a:picLocks noChangeAspect="1"/>
          </p:cNvPicPr>
          <p:nvPr/>
        </p:nvPicPr>
        <p:blipFill>
          <a:blip r:embed="rId11" cstate="print"/>
          <a:srcRect l="31111" t="17778" r="32222" b="23333"/>
          <a:stretch>
            <a:fillRect/>
          </a:stretch>
        </p:blipFill>
        <p:spPr>
          <a:xfrm>
            <a:off x="7848600" y="1676400"/>
            <a:ext cx="1045722" cy="1622309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124200" y="152400"/>
            <a:ext cx="2851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SUPPLEMENTARY PROTEINS</a:t>
            </a:r>
            <a:endParaRPr lang="en-US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10590</TotalTime>
  <Words>502</Words>
  <Application>Microsoft Office PowerPoint</Application>
  <PresentationFormat>On-screen Show (4:3)</PresentationFormat>
  <Paragraphs>246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kattilsalilkumar@gmail.com</dc:creator>
  <cp:lastModifiedBy>kattilsalilkumar@gmail.com</cp:lastModifiedBy>
  <cp:revision>22</cp:revision>
  <dcterms:created xsi:type="dcterms:W3CDTF">2023-11-26T08:01:11Z</dcterms:created>
  <dcterms:modified xsi:type="dcterms:W3CDTF">2024-02-16T15:37:42Z</dcterms:modified>
</cp:coreProperties>
</file>